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6"/>
  </p:notesMasterIdLst>
  <p:sldIdLst>
    <p:sldId id="267" r:id="rId2"/>
    <p:sldId id="336" r:id="rId3"/>
    <p:sldId id="327" r:id="rId4"/>
    <p:sldId id="328" r:id="rId5"/>
    <p:sldId id="335" r:id="rId6"/>
    <p:sldId id="329" r:id="rId7"/>
    <p:sldId id="330" r:id="rId8"/>
    <p:sldId id="331" r:id="rId9"/>
    <p:sldId id="332" r:id="rId10"/>
    <p:sldId id="333" r:id="rId11"/>
    <p:sldId id="334" r:id="rId12"/>
    <p:sldId id="326" r:id="rId13"/>
    <p:sldId id="292" r:id="rId14"/>
    <p:sldId id="270" r:id="rId15"/>
    <p:sldId id="269" r:id="rId16"/>
    <p:sldId id="293" r:id="rId17"/>
    <p:sldId id="271" r:id="rId18"/>
    <p:sldId id="261" r:id="rId19"/>
    <p:sldId id="262" r:id="rId20"/>
    <p:sldId id="263" r:id="rId21"/>
    <p:sldId id="264" r:id="rId22"/>
    <p:sldId id="265" r:id="rId23"/>
    <p:sldId id="266" r:id="rId24"/>
    <p:sldId id="294" r:id="rId25"/>
    <p:sldId id="295" r:id="rId26"/>
    <p:sldId id="256" r:id="rId27"/>
    <p:sldId id="273" r:id="rId28"/>
    <p:sldId id="272" r:id="rId29"/>
    <p:sldId id="268" r:id="rId30"/>
    <p:sldId id="258" r:id="rId31"/>
    <p:sldId id="274" r:id="rId32"/>
    <p:sldId id="275" r:id="rId33"/>
    <p:sldId id="259" r:id="rId34"/>
    <p:sldId id="276" r:id="rId35"/>
    <p:sldId id="278" r:id="rId36"/>
    <p:sldId id="280" r:id="rId37"/>
    <p:sldId id="283" r:id="rId38"/>
    <p:sldId id="284" r:id="rId39"/>
    <p:sldId id="290" r:id="rId40"/>
    <p:sldId id="285" r:id="rId41"/>
    <p:sldId id="286" r:id="rId42"/>
    <p:sldId id="287" r:id="rId43"/>
    <p:sldId id="288" r:id="rId44"/>
    <p:sldId id="296" r:id="rId45"/>
    <p:sldId id="297" r:id="rId46"/>
    <p:sldId id="298" r:id="rId47"/>
    <p:sldId id="299" r:id="rId48"/>
    <p:sldId id="300" r:id="rId49"/>
    <p:sldId id="301" r:id="rId50"/>
    <p:sldId id="302" r:id="rId51"/>
    <p:sldId id="303" r:id="rId52"/>
    <p:sldId id="304" r:id="rId53"/>
    <p:sldId id="305" r:id="rId54"/>
    <p:sldId id="306" r:id="rId55"/>
    <p:sldId id="307" r:id="rId56"/>
    <p:sldId id="308" r:id="rId57"/>
    <p:sldId id="309" r:id="rId58"/>
    <p:sldId id="310" r:id="rId59"/>
    <p:sldId id="311" r:id="rId60"/>
    <p:sldId id="312" r:id="rId61"/>
    <p:sldId id="313" r:id="rId62"/>
    <p:sldId id="314" r:id="rId63"/>
    <p:sldId id="315" r:id="rId64"/>
    <p:sldId id="316" r:id="rId65"/>
    <p:sldId id="317" r:id="rId66"/>
    <p:sldId id="318" r:id="rId67"/>
    <p:sldId id="319" r:id="rId68"/>
    <p:sldId id="320" r:id="rId69"/>
    <p:sldId id="321" r:id="rId70"/>
    <p:sldId id="322" r:id="rId71"/>
    <p:sldId id="323" r:id="rId72"/>
    <p:sldId id="324" r:id="rId73"/>
    <p:sldId id="325" r:id="rId74"/>
    <p:sldId id="291" r:id="rId7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69" d="100"/>
          <a:sy n="69" d="100"/>
        </p:scale>
        <p:origin x="524" y="52"/>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B4EB6A-FF10-4D18-854F-DAFC31441C1A}" type="datetimeFigureOut">
              <a:rPr lang="en-IN" smtClean="0"/>
              <a:t>10-07-2024</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B86E70F-93DA-4360-8A4D-61789D294293}" type="slidenum">
              <a:rPr lang="en-IN" smtClean="0"/>
              <a:t>‹#›</a:t>
            </a:fld>
            <a:endParaRPr lang="en-IN"/>
          </a:p>
        </p:txBody>
      </p:sp>
    </p:spTree>
    <p:extLst>
      <p:ext uri="{BB962C8B-B14F-4D97-AF65-F5344CB8AC3E}">
        <p14:creationId xmlns:p14="http://schemas.microsoft.com/office/powerpoint/2010/main" val="24384492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8"/>
        <p:cNvGrpSpPr/>
        <p:nvPr/>
      </p:nvGrpSpPr>
      <p:grpSpPr>
        <a:xfrm>
          <a:off x="0" y="0"/>
          <a:ext cx="0" cy="0"/>
          <a:chOff x="0" y="0"/>
          <a:chExt cx="0" cy="0"/>
        </a:xfrm>
      </p:grpSpPr>
      <p:sp>
        <p:nvSpPr>
          <p:cNvPr id="599" name="Google Shape;599;ga26c9256cb_6_86: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600" name="Google Shape;600;ga26c9256cb_6_8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906494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5735F9F5-453B-4DB0-A9A8-D276F3DB7D88}" type="datetimeFigureOut">
              <a:rPr lang="en-IN" smtClean="0"/>
              <a:t>10-07-2024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5105D5F-96CC-463D-811C-94D63818BAD0}" type="slidenum">
              <a:rPr lang="en-IN" smtClean="0"/>
              <a:t>‹#›</a:t>
            </a:fld>
            <a:endParaRPr lang="en-IN"/>
          </a:p>
        </p:txBody>
      </p:sp>
    </p:spTree>
    <p:extLst>
      <p:ext uri="{BB962C8B-B14F-4D97-AF65-F5344CB8AC3E}">
        <p14:creationId xmlns:p14="http://schemas.microsoft.com/office/powerpoint/2010/main" val="36931117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5735F9F5-453B-4DB0-A9A8-D276F3DB7D88}" type="datetimeFigureOut">
              <a:rPr lang="en-IN" smtClean="0"/>
              <a:t>10-07-2024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5105D5F-96CC-463D-811C-94D63818BAD0}" type="slidenum">
              <a:rPr lang="en-IN" smtClean="0"/>
              <a:t>‹#›</a:t>
            </a:fld>
            <a:endParaRPr lang="en-IN"/>
          </a:p>
        </p:txBody>
      </p:sp>
    </p:spTree>
    <p:extLst>
      <p:ext uri="{BB962C8B-B14F-4D97-AF65-F5344CB8AC3E}">
        <p14:creationId xmlns:p14="http://schemas.microsoft.com/office/powerpoint/2010/main" val="2133280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5735F9F5-453B-4DB0-A9A8-D276F3DB7D88}" type="datetimeFigureOut">
              <a:rPr lang="en-IN" smtClean="0"/>
              <a:t>10-07-2024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5105D5F-96CC-463D-811C-94D63818BAD0}" type="slidenum">
              <a:rPr lang="en-IN" smtClean="0"/>
              <a:t>‹#›</a:t>
            </a:fld>
            <a:endParaRPr lang="en-IN"/>
          </a:p>
        </p:txBody>
      </p:sp>
    </p:spTree>
    <p:extLst>
      <p:ext uri="{BB962C8B-B14F-4D97-AF65-F5344CB8AC3E}">
        <p14:creationId xmlns:p14="http://schemas.microsoft.com/office/powerpoint/2010/main" val="18581142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5735F9F5-453B-4DB0-A9A8-D276F3DB7D88}" type="datetimeFigureOut">
              <a:rPr lang="en-IN" smtClean="0"/>
              <a:t>10-07-2024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5105D5F-96CC-463D-811C-94D63818BAD0}" type="slidenum">
              <a:rPr lang="en-IN" smtClean="0"/>
              <a:t>‹#›</a:t>
            </a:fld>
            <a:endParaRPr lang="en-IN"/>
          </a:p>
        </p:txBody>
      </p:sp>
    </p:spTree>
    <p:extLst>
      <p:ext uri="{BB962C8B-B14F-4D97-AF65-F5344CB8AC3E}">
        <p14:creationId xmlns:p14="http://schemas.microsoft.com/office/powerpoint/2010/main" val="34308517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735F9F5-453B-4DB0-A9A8-D276F3DB7D88}" type="datetimeFigureOut">
              <a:rPr lang="en-IN" smtClean="0"/>
              <a:t>10-07-2024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5105D5F-96CC-463D-811C-94D63818BAD0}" type="slidenum">
              <a:rPr lang="en-IN" smtClean="0"/>
              <a:t>‹#›</a:t>
            </a:fld>
            <a:endParaRPr lang="en-IN"/>
          </a:p>
        </p:txBody>
      </p:sp>
    </p:spTree>
    <p:extLst>
      <p:ext uri="{BB962C8B-B14F-4D97-AF65-F5344CB8AC3E}">
        <p14:creationId xmlns:p14="http://schemas.microsoft.com/office/powerpoint/2010/main" val="28654263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5735F9F5-453B-4DB0-A9A8-D276F3DB7D88}" type="datetimeFigureOut">
              <a:rPr lang="en-IN" smtClean="0"/>
              <a:t>10-07-2024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5105D5F-96CC-463D-811C-94D63818BAD0}" type="slidenum">
              <a:rPr lang="en-IN" smtClean="0"/>
              <a:t>‹#›</a:t>
            </a:fld>
            <a:endParaRPr lang="en-IN"/>
          </a:p>
        </p:txBody>
      </p:sp>
    </p:spTree>
    <p:extLst>
      <p:ext uri="{BB962C8B-B14F-4D97-AF65-F5344CB8AC3E}">
        <p14:creationId xmlns:p14="http://schemas.microsoft.com/office/powerpoint/2010/main" val="4313079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5735F9F5-453B-4DB0-A9A8-D276F3DB7D88}" type="datetimeFigureOut">
              <a:rPr lang="en-IN" smtClean="0"/>
              <a:t>10-07-2024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75105D5F-96CC-463D-811C-94D63818BAD0}" type="slidenum">
              <a:rPr lang="en-IN" smtClean="0"/>
              <a:t>‹#›</a:t>
            </a:fld>
            <a:endParaRPr lang="en-IN"/>
          </a:p>
        </p:txBody>
      </p:sp>
    </p:spTree>
    <p:extLst>
      <p:ext uri="{BB962C8B-B14F-4D97-AF65-F5344CB8AC3E}">
        <p14:creationId xmlns:p14="http://schemas.microsoft.com/office/powerpoint/2010/main" val="38204667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5735F9F5-453B-4DB0-A9A8-D276F3DB7D88}" type="datetimeFigureOut">
              <a:rPr lang="en-IN" smtClean="0"/>
              <a:t>10-07-2024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75105D5F-96CC-463D-811C-94D63818BAD0}" type="slidenum">
              <a:rPr lang="en-IN" smtClean="0"/>
              <a:t>‹#›</a:t>
            </a:fld>
            <a:endParaRPr lang="en-IN"/>
          </a:p>
        </p:txBody>
      </p:sp>
    </p:spTree>
    <p:extLst>
      <p:ext uri="{BB962C8B-B14F-4D97-AF65-F5344CB8AC3E}">
        <p14:creationId xmlns:p14="http://schemas.microsoft.com/office/powerpoint/2010/main" val="3542564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35F9F5-453B-4DB0-A9A8-D276F3DB7D88}" type="datetimeFigureOut">
              <a:rPr lang="en-IN" smtClean="0"/>
              <a:t>10-07-2024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75105D5F-96CC-463D-811C-94D63818BAD0}" type="slidenum">
              <a:rPr lang="en-IN" smtClean="0"/>
              <a:t>‹#›</a:t>
            </a:fld>
            <a:endParaRPr lang="en-IN"/>
          </a:p>
        </p:txBody>
      </p:sp>
    </p:spTree>
    <p:extLst>
      <p:ext uri="{BB962C8B-B14F-4D97-AF65-F5344CB8AC3E}">
        <p14:creationId xmlns:p14="http://schemas.microsoft.com/office/powerpoint/2010/main" val="1137638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35F9F5-453B-4DB0-A9A8-D276F3DB7D88}" type="datetimeFigureOut">
              <a:rPr lang="en-IN" smtClean="0"/>
              <a:t>10-07-2024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5105D5F-96CC-463D-811C-94D63818BAD0}" type="slidenum">
              <a:rPr lang="en-IN" smtClean="0"/>
              <a:t>‹#›</a:t>
            </a:fld>
            <a:endParaRPr lang="en-IN"/>
          </a:p>
        </p:txBody>
      </p:sp>
    </p:spTree>
    <p:extLst>
      <p:ext uri="{BB962C8B-B14F-4D97-AF65-F5344CB8AC3E}">
        <p14:creationId xmlns:p14="http://schemas.microsoft.com/office/powerpoint/2010/main" val="3067794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35F9F5-453B-4DB0-A9A8-D276F3DB7D88}" type="datetimeFigureOut">
              <a:rPr lang="en-IN" smtClean="0"/>
              <a:t>10-07-2024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5105D5F-96CC-463D-811C-94D63818BAD0}" type="slidenum">
              <a:rPr lang="en-IN" smtClean="0"/>
              <a:t>‹#›</a:t>
            </a:fld>
            <a:endParaRPr lang="en-IN"/>
          </a:p>
        </p:txBody>
      </p:sp>
    </p:spTree>
    <p:extLst>
      <p:ext uri="{BB962C8B-B14F-4D97-AF65-F5344CB8AC3E}">
        <p14:creationId xmlns:p14="http://schemas.microsoft.com/office/powerpoint/2010/main" val="6782908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35F9F5-453B-4DB0-A9A8-D276F3DB7D88}" type="datetimeFigureOut">
              <a:rPr lang="en-IN" smtClean="0"/>
              <a:t>10-07-2024</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105D5F-96CC-463D-811C-94D63818BAD0}" type="slidenum">
              <a:rPr lang="en-IN" smtClean="0"/>
              <a:t>‹#›</a:t>
            </a:fld>
            <a:endParaRPr lang="en-IN"/>
          </a:p>
        </p:txBody>
      </p:sp>
    </p:spTree>
    <p:extLst>
      <p:ext uri="{BB962C8B-B14F-4D97-AF65-F5344CB8AC3E}">
        <p14:creationId xmlns:p14="http://schemas.microsoft.com/office/powerpoint/2010/main" val="42506896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2237" y="551621"/>
            <a:ext cx="10515600" cy="1581980"/>
          </a:xfrm>
        </p:spPr>
        <p:txBody>
          <a:bodyPr>
            <a:normAutofit/>
          </a:bodyPr>
          <a:lstStyle/>
          <a:p>
            <a:pPr algn="ctr"/>
            <a:r>
              <a:rPr lang="en-US" sz="3600" b="1" dirty="0" smtClean="0">
                <a:latin typeface="Arial Black" panose="020B0A04020102020204" pitchFamily="34" charset="0"/>
              </a:rPr>
              <a:t>NBA Tips Session1 for VSSUT</a:t>
            </a:r>
            <a:br>
              <a:rPr lang="en-US" sz="3600" b="1" dirty="0" smtClean="0">
                <a:latin typeface="Arial Black" panose="020B0A04020102020204" pitchFamily="34" charset="0"/>
              </a:rPr>
            </a:br>
            <a:endParaRPr lang="en-IN" sz="3600" dirty="0">
              <a:latin typeface="+mn-lt"/>
            </a:endParaRPr>
          </a:p>
        </p:txBody>
      </p:sp>
      <p:sp>
        <p:nvSpPr>
          <p:cNvPr id="4" name="Title 1"/>
          <p:cNvSpPr txBox="1">
            <a:spLocks noGrp="1"/>
          </p:cNvSpPr>
          <p:nvPr>
            <p:ph idx="1"/>
          </p:nvPr>
        </p:nvSpPr>
        <p:spPr>
          <a:xfrm>
            <a:off x="884382" y="1728967"/>
            <a:ext cx="10515600" cy="4237723"/>
          </a:xfrm>
          <a:prstGeom prst="rect">
            <a:avLst/>
          </a:prstGeom>
        </p:spPr>
        <p:txBody>
          <a:bodyPr>
            <a:noAutofit/>
          </a:bodyPr>
          <a:lstStyle/>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en-IN" sz="3600" b="1" i="0" u="none" strike="noStrike" kern="1200" cap="none" spc="0" normalizeH="0" baseline="0" noProof="0" dirty="0" smtClean="0">
              <a:ln>
                <a:noFill/>
              </a:ln>
              <a:effectLst/>
              <a:uLnTx/>
              <a:uFillTx/>
              <a:latin typeface="+mj-lt"/>
              <a:ea typeface="+mj-ea"/>
              <a:cs typeface="+mj-cs"/>
            </a:endParaRPr>
          </a:p>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3200" b="1" i="0" u="none" strike="noStrike" kern="1200" cap="none" spc="0" normalizeH="0" baseline="0" noProof="0" dirty="0" err="1" smtClean="0">
                <a:ln>
                  <a:noFill/>
                </a:ln>
                <a:effectLst/>
                <a:uLnTx/>
                <a:uFillTx/>
                <a:ea typeface="+mj-ea"/>
                <a:cs typeface="+mj-cs"/>
              </a:rPr>
              <a:t>Prof.Shyam</a:t>
            </a:r>
            <a:r>
              <a:rPr kumimoji="0" lang="en-US" sz="3200" b="1" i="0" u="none" strike="noStrike" kern="1200" cap="none" spc="0" normalizeH="0" baseline="0" noProof="0" dirty="0" smtClean="0">
                <a:ln>
                  <a:noFill/>
                </a:ln>
                <a:effectLst/>
                <a:uLnTx/>
                <a:uFillTx/>
                <a:ea typeface="+mj-ea"/>
                <a:cs typeface="+mj-cs"/>
              </a:rPr>
              <a:t> </a:t>
            </a:r>
            <a:r>
              <a:rPr kumimoji="0" lang="en-US" sz="3200" b="1" i="0" u="none" strike="noStrike" kern="1200" cap="none" spc="0" normalizeH="0" baseline="0" noProof="0" dirty="0" err="1" smtClean="0">
                <a:ln>
                  <a:noFill/>
                </a:ln>
                <a:effectLst/>
                <a:uLnTx/>
                <a:uFillTx/>
                <a:ea typeface="+mj-ea"/>
                <a:cs typeface="+mj-cs"/>
              </a:rPr>
              <a:t>Sundar</a:t>
            </a:r>
            <a:r>
              <a:rPr kumimoji="0" lang="en-US" sz="3200" b="1" i="0" u="none" strike="noStrike" kern="1200" cap="none" spc="0" normalizeH="0" baseline="0" noProof="0" dirty="0" smtClean="0">
                <a:ln>
                  <a:noFill/>
                </a:ln>
                <a:effectLst/>
                <a:uLnTx/>
                <a:uFillTx/>
                <a:ea typeface="+mj-ea"/>
                <a:cs typeface="+mj-cs"/>
              </a:rPr>
              <a:t> Pattnaik </a:t>
            </a:r>
            <a:r>
              <a:rPr kumimoji="0" lang="en-US" i="0" u="none" strike="noStrike" kern="1200" cap="none" spc="0" normalizeH="0" baseline="0" noProof="0" dirty="0" smtClean="0">
                <a:ln>
                  <a:noFill/>
                </a:ln>
                <a:effectLst/>
                <a:uLnTx/>
                <a:uFillTx/>
                <a:ea typeface="+mj-ea"/>
                <a:cs typeface="+mj-cs"/>
              </a:rPr>
              <a:t>(Professor HAG)</a:t>
            </a:r>
          </a:p>
          <a:p>
            <a:pPr marL="0" marR="0" lvl="0" indent="0" algn="ctr" defTabSz="914400" rtl="0" eaLnBrk="1" fontAlgn="auto" latinLnBrk="0" hangingPunct="1">
              <a:lnSpc>
                <a:spcPct val="90000"/>
              </a:lnSpc>
              <a:spcBef>
                <a:spcPct val="0"/>
              </a:spcBef>
              <a:spcAft>
                <a:spcPts val="0"/>
              </a:spcAft>
              <a:buClrTx/>
              <a:buSzTx/>
              <a:buFontTx/>
              <a:buNone/>
              <a:tabLst/>
              <a:defRPr/>
            </a:pPr>
            <a:r>
              <a:rPr lang="en-US" sz="3200" b="1" dirty="0" smtClean="0">
                <a:ea typeface="+mj-ea"/>
                <a:cs typeface="+mj-cs"/>
              </a:rPr>
              <a:t>Vice Chancellor</a:t>
            </a:r>
          </a:p>
          <a:p>
            <a:pPr marL="0" marR="0" lvl="0" indent="0" algn="ctr" defTabSz="914400" rtl="0" eaLnBrk="1" fontAlgn="auto" latinLnBrk="0" hangingPunct="1">
              <a:lnSpc>
                <a:spcPct val="90000"/>
              </a:lnSpc>
              <a:spcBef>
                <a:spcPct val="0"/>
              </a:spcBef>
              <a:spcAft>
                <a:spcPts val="0"/>
              </a:spcAft>
              <a:buClrTx/>
              <a:buSzTx/>
              <a:buFontTx/>
              <a:buNone/>
              <a:tabLst/>
              <a:defRPr/>
            </a:pPr>
            <a:r>
              <a:rPr lang="en-US" sz="3200" b="1" dirty="0" smtClean="0">
                <a:ea typeface="+mj-ea"/>
                <a:cs typeface="+mj-cs"/>
              </a:rPr>
              <a:t>Odisha State Open University, Sambalpur, Odisha</a:t>
            </a:r>
          </a:p>
          <a:p>
            <a:pPr marL="0" marR="0" lvl="0" indent="0" algn="ctr" defTabSz="914400" rtl="0" eaLnBrk="1" fontAlgn="auto" latinLnBrk="0" hangingPunct="1">
              <a:lnSpc>
                <a:spcPct val="90000"/>
              </a:lnSpc>
              <a:spcBef>
                <a:spcPct val="0"/>
              </a:spcBef>
              <a:spcAft>
                <a:spcPts val="0"/>
              </a:spcAft>
              <a:buClrTx/>
              <a:buSzTx/>
              <a:buFontTx/>
              <a:buNone/>
              <a:tabLst/>
              <a:defRPr/>
            </a:pPr>
            <a:r>
              <a:rPr lang="en-US" sz="2800" dirty="0" smtClean="0">
                <a:ea typeface="+mj-ea"/>
                <a:cs typeface="+mj-cs"/>
              </a:rPr>
              <a:t>Former Director</a:t>
            </a:r>
          </a:p>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2800" i="0" u="none" strike="noStrike" kern="1200" cap="none" spc="0" normalizeH="0" baseline="0" noProof="0" dirty="0" smtClean="0">
                <a:ln>
                  <a:noFill/>
                </a:ln>
                <a:effectLst/>
                <a:uLnTx/>
                <a:uFillTx/>
                <a:ea typeface="+mj-ea"/>
                <a:cs typeface="+mj-cs"/>
              </a:rPr>
              <a:t>NITTTR</a:t>
            </a:r>
            <a:r>
              <a:rPr kumimoji="0" lang="en-US" sz="2800" i="0" u="none" strike="noStrike" kern="1200" cap="none" spc="0" normalizeH="0" noProof="0" dirty="0" smtClean="0">
                <a:ln>
                  <a:noFill/>
                </a:ln>
                <a:effectLst/>
                <a:uLnTx/>
                <a:uFillTx/>
                <a:ea typeface="+mj-ea"/>
                <a:cs typeface="+mj-cs"/>
              </a:rPr>
              <a:t> (MOE, Govt. of India), Chandigarh</a:t>
            </a:r>
          </a:p>
          <a:p>
            <a:pPr marL="0" marR="0" lvl="0" indent="0" algn="ctr" defTabSz="914400" rtl="0" eaLnBrk="1" fontAlgn="auto" latinLnBrk="0" hangingPunct="1">
              <a:lnSpc>
                <a:spcPct val="90000"/>
              </a:lnSpc>
              <a:spcBef>
                <a:spcPct val="0"/>
              </a:spcBef>
              <a:spcAft>
                <a:spcPts val="0"/>
              </a:spcAft>
              <a:buClrTx/>
              <a:buSzTx/>
              <a:buFontTx/>
              <a:buNone/>
              <a:tabLst/>
              <a:defRPr/>
            </a:pPr>
            <a:r>
              <a:rPr lang="en-US" sz="2800" baseline="0" dirty="0" smtClean="0">
                <a:ea typeface="+mj-ea"/>
                <a:cs typeface="+mj-cs"/>
              </a:rPr>
              <a:t>And </a:t>
            </a:r>
          </a:p>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2800" i="0" u="none" strike="noStrike" kern="1200" cap="none" spc="0" normalizeH="0" noProof="0" dirty="0" smtClean="0">
                <a:ln>
                  <a:noFill/>
                </a:ln>
                <a:effectLst/>
                <a:uLnTx/>
                <a:uFillTx/>
                <a:ea typeface="+mj-ea"/>
                <a:cs typeface="+mj-cs"/>
              </a:rPr>
              <a:t>Former Vice Chancellor</a:t>
            </a:r>
          </a:p>
          <a:p>
            <a:pPr marL="0" marR="0" lvl="0" indent="0" algn="ctr" defTabSz="914400" rtl="0" eaLnBrk="1" fontAlgn="auto" latinLnBrk="0" hangingPunct="1">
              <a:lnSpc>
                <a:spcPct val="90000"/>
              </a:lnSpc>
              <a:spcBef>
                <a:spcPct val="0"/>
              </a:spcBef>
              <a:spcAft>
                <a:spcPts val="0"/>
              </a:spcAft>
              <a:buClrTx/>
              <a:buSzTx/>
              <a:buFontTx/>
              <a:buNone/>
              <a:tabLst/>
              <a:defRPr/>
            </a:pPr>
            <a:r>
              <a:rPr lang="en-US" sz="2800" baseline="0" dirty="0" smtClean="0">
                <a:ea typeface="+mj-ea"/>
                <a:cs typeface="+mj-cs"/>
              </a:rPr>
              <a:t>BPUT</a:t>
            </a:r>
            <a:r>
              <a:rPr lang="en-US" sz="2800" dirty="0" smtClean="0">
                <a:ea typeface="+mj-ea"/>
                <a:cs typeface="+mj-cs"/>
              </a:rPr>
              <a:t> ( A Technical University of Govt. of Odisha)</a:t>
            </a:r>
          </a:p>
          <a:p>
            <a:pPr marL="0" marR="0" lvl="0" indent="0" algn="ctr" defTabSz="914400" rtl="0" eaLnBrk="1" fontAlgn="auto" latinLnBrk="0" hangingPunct="1">
              <a:lnSpc>
                <a:spcPct val="90000"/>
              </a:lnSpc>
              <a:spcBef>
                <a:spcPct val="0"/>
              </a:spcBef>
              <a:spcAft>
                <a:spcPts val="0"/>
              </a:spcAft>
              <a:buClrTx/>
              <a:buSzTx/>
              <a:buFontTx/>
              <a:buNone/>
              <a:tabLst/>
              <a:defRPr/>
            </a:pPr>
            <a:r>
              <a:rPr lang="en-US" sz="2800" b="1" dirty="0" smtClean="0">
                <a:latin typeface="Arial Black" panose="020B0A04020102020204" pitchFamily="34" charset="0"/>
                <a:ea typeface="+mj-ea"/>
                <a:cs typeface="+mj-cs"/>
              </a:rPr>
              <a:t>vc@osou.ac.in</a:t>
            </a:r>
          </a:p>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en-IN" sz="3200" b="1" i="0" u="none" strike="noStrike" kern="1200" cap="none" spc="0" normalizeH="0" baseline="0" noProof="0" dirty="0">
              <a:ln>
                <a:noFill/>
              </a:ln>
              <a:effectLst/>
              <a:uLnTx/>
              <a:uFillTx/>
              <a:latin typeface="Arial Black" panose="020B0A04020102020204" pitchFamily="34" charset="0"/>
              <a:ea typeface="+mj-ea"/>
              <a:cs typeface="+mj-cs"/>
            </a:endParaRPr>
          </a:p>
        </p:txBody>
      </p:sp>
    </p:spTree>
    <p:extLst>
      <p:ext uri="{BB962C8B-B14F-4D97-AF65-F5344CB8AC3E}">
        <p14:creationId xmlns:p14="http://schemas.microsoft.com/office/powerpoint/2010/main" val="17962217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7030A0"/>
                </a:solidFill>
              </a:rPr>
              <a:t>Criterion2 :</a:t>
            </a:r>
            <a:r>
              <a:rPr lang="en-US" sz="3200" b="1" dirty="0">
                <a:solidFill>
                  <a:srgbClr val="7030A0"/>
                </a:solidFill>
              </a:rPr>
              <a:t>Program Curriculum and Teaching–Learning Processes (100</a:t>
            </a:r>
            <a:r>
              <a:rPr lang="en-US" sz="3200" b="1" dirty="0" smtClean="0">
                <a:solidFill>
                  <a:srgbClr val="7030A0"/>
                </a:solidFill>
              </a:rPr>
              <a:t>): Teaching-Learning (70)</a:t>
            </a:r>
            <a:endParaRPr lang="en-IN" sz="3200" b="1" dirty="0">
              <a:solidFill>
                <a:srgbClr val="7030A0"/>
              </a:solidFill>
            </a:endParaRPr>
          </a:p>
        </p:txBody>
      </p:sp>
      <p:sp>
        <p:nvSpPr>
          <p:cNvPr id="3" name="Content Placeholder 2"/>
          <p:cNvSpPr>
            <a:spLocks noGrp="1"/>
          </p:cNvSpPr>
          <p:nvPr>
            <p:ph idx="1"/>
          </p:nvPr>
        </p:nvSpPr>
        <p:spPr>
          <a:xfrm>
            <a:off x="838200" y="1825624"/>
            <a:ext cx="10515600" cy="4833793"/>
          </a:xfrm>
        </p:spPr>
        <p:txBody>
          <a:bodyPr>
            <a:normAutofit fontScale="92500" lnSpcReduction="10000"/>
          </a:bodyPr>
          <a:lstStyle/>
          <a:p>
            <a:r>
              <a:rPr lang="en-US" dirty="0"/>
              <a:t>A. Industrial training/tours for students (2)</a:t>
            </a:r>
          </a:p>
          <a:p>
            <a:r>
              <a:rPr lang="en-US" dirty="0"/>
              <a:t>B. Industrial /internship /summer training of more than two weeks and post training </a:t>
            </a:r>
            <a:r>
              <a:rPr lang="en-US" dirty="0" smtClean="0"/>
              <a:t>Assessment</a:t>
            </a:r>
            <a:r>
              <a:rPr lang="en-IN" dirty="0" smtClean="0"/>
              <a:t>(3</a:t>
            </a:r>
            <a:r>
              <a:rPr lang="en-IN" dirty="0"/>
              <a:t>)</a:t>
            </a:r>
          </a:p>
          <a:p>
            <a:r>
              <a:rPr lang="en-US" dirty="0"/>
              <a:t>C. </a:t>
            </a:r>
            <a:r>
              <a:rPr lang="en-US" i="1" dirty="0">
                <a:solidFill>
                  <a:srgbClr val="FF0000"/>
                </a:solidFill>
              </a:rPr>
              <a:t>Impact analysis of industrial training (2)</a:t>
            </a:r>
          </a:p>
          <a:p>
            <a:r>
              <a:rPr lang="en-US" dirty="0"/>
              <a:t>D. Student feedback on initiative (3</a:t>
            </a:r>
            <a:r>
              <a:rPr lang="en-US" dirty="0" smtClean="0"/>
              <a:t>)</a:t>
            </a:r>
            <a:r>
              <a:rPr lang="en-US" dirty="0"/>
              <a:t> </a:t>
            </a:r>
            <a:endParaRPr lang="en-US" dirty="0" smtClean="0"/>
          </a:p>
          <a:p>
            <a:r>
              <a:rPr lang="en-US" dirty="0" smtClean="0"/>
              <a:t>A</a:t>
            </a:r>
            <a:r>
              <a:rPr lang="en-US" dirty="0"/>
              <a:t>. Process for internal semester question paper setting and evaluation and effective </a:t>
            </a:r>
            <a:r>
              <a:rPr lang="en-US" dirty="0" smtClean="0"/>
              <a:t>process </a:t>
            </a:r>
            <a:r>
              <a:rPr lang="en-IN" dirty="0" smtClean="0"/>
              <a:t>implementation </a:t>
            </a:r>
            <a:r>
              <a:rPr lang="en-IN" dirty="0"/>
              <a:t>(3)</a:t>
            </a:r>
          </a:p>
          <a:p>
            <a:r>
              <a:rPr lang="en-US" dirty="0"/>
              <a:t>B. Process to ensure questions from outcomes/learning levels perspective (2)</a:t>
            </a:r>
          </a:p>
          <a:p>
            <a:r>
              <a:rPr lang="en-US" dirty="0"/>
              <a:t>C. Evidence of COs coverage in class test / mid-term tests (5)</a:t>
            </a:r>
          </a:p>
          <a:p>
            <a:r>
              <a:rPr lang="en-US" dirty="0"/>
              <a:t>D. Quality of Assignment and its relevance to COs (5)</a:t>
            </a:r>
            <a:endParaRPr lang="en-US" dirty="0" smtClean="0"/>
          </a:p>
          <a:p>
            <a:endParaRPr lang="en-US" dirty="0"/>
          </a:p>
        </p:txBody>
      </p:sp>
    </p:spTree>
    <p:extLst>
      <p:ext uri="{BB962C8B-B14F-4D97-AF65-F5344CB8AC3E}">
        <p14:creationId xmlns:p14="http://schemas.microsoft.com/office/powerpoint/2010/main" val="35469128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7030A0"/>
                </a:solidFill>
              </a:rPr>
              <a:t>Criterion2 :</a:t>
            </a:r>
            <a:r>
              <a:rPr lang="en-US" sz="3200" b="1" dirty="0">
                <a:solidFill>
                  <a:srgbClr val="7030A0"/>
                </a:solidFill>
              </a:rPr>
              <a:t>Program Curriculum and Teaching–Learning Processes (100</a:t>
            </a:r>
            <a:r>
              <a:rPr lang="en-US" sz="3200" b="1" dirty="0" smtClean="0">
                <a:solidFill>
                  <a:srgbClr val="7030A0"/>
                </a:solidFill>
              </a:rPr>
              <a:t>): Teaching-Learning (70)</a:t>
            </a:r>
            <a:endParaRPr lang="en-IN" sz="3200" b="1" dirty="0">
              <a:solidFill>
                <a:srgbClr val="7030A0"/>
              </a:solidFill>
            </a:endParaRPr>
          </a:p>
        </p:txBody>
      </p:sp>
      <p:sp>
        <p:nvSpPr>
          <p:cNvPr id="3" name="Content Placeholder 2"/>
          <p:cNvSpPr>
            <a:spLocks noGrp="1"/>
          </p:cNvSpPr>
          <p:nvPr>
            <p:ph idx="1"/>
          </p:nvPr>
        </p:nvSpPr>
        <p:spPr>
          <a:xfrm>
            <a:off x="838200" y="1825624"/>
            <a:ext cx="10515600" cy="4833793"/>
          </a:xfrm>
        </p:spPr>
        <p:txBody>
          <a:bodyPr>
            <a:normAutofit/>
          </a:bodyPr>
          <a:lstStyle/>
          <a:p>
            <a:r>
              <a:rPr lang="en-US" dirty="0"/>
              <a:t>A. Industry supported laboratories (2)</a:t>
            </a:r>
          </a:p>
          <a:p>
            <a:r>
              <a:rPr lang="en-US" dirty="0"/>
              <a:t>B. Industry involvement in the program design and Curriculum. (3)</a:t>
            </a:r>
          </a:p>
          <a:p>
            <a:r>
              <a:rPr lang="en-US" dirty="0"/>
              <a:t>C. Industry involvement in partial delivery of any regular courses for students (3)</a:t>
            </a:r>
          </a:p>
          <a:p>
            <a:r>
              <a:rPr lang="en-US" dirty="0"/>
              <a:t>D. </a:t>
            </a:r>
            <a:r>
              <a:rPr lang="en-US" i="1" dirty="0">
                <a:solidFill>
                  <a:srgbClr val="FF0000"/>
                </a:solidFill>
              </a:rPr>
              <a:t>Impact analysis of industry institute interaction </a:t>
            </a:r>
            <a:r>
              <a:rPr lang="en-US" dirty="0"/>
              <a:t>and actions taken thereof (2</a:t>
            </a:r>
            <a:r>
              <a:rPr lang="en-US" dirty="0" smtClean="0"/>
              <a:t>)</a:t>
            </a:r>
          </a:p>
          <a:p>
            <a:r>
              <a:rPr lang="en-US" dirty="0" smtClean="0">
                <a:solidFill>
                  <a:srgbClr val="FF0000"/>
                </a:solidFill>
              </a:rPr>
              <a:t>Common Questions: % </a:t>
            </a:r>
            <a:r>
              <a:rPr lang="en-US" dirty="0">
                <a:solidFill>
                  <a:srgbClr val="FF0000"/>
                </a:solidFill>
              </a:rPr>
              <a:t>of industry relevant exercise, industry attached activities and industry delivered components</a:t>
            </a:r>
            <a:r>
              <a:rPr lang="en-US" dirty="0" smtClean="0">
                <a:solidFill>
                  <a:srgbClr val="FF0000"/>
                </a:solidFill>
              </a:rPr>
              <a:t>? Process followed to maintain standard of questions? Assignments and mapping with Cos? Integration with society? Monitoring mechanism? Novelty? Rubrics for evaluation? Indirect and Direct methods?</a:t>
            </a:r>
            <a:endParaRPr lang="en-US" dirty="0">
              <a:solidFill>
                <a:srgbClr val="FF0000"/>
              </a:solidFill>
            </a:endParaRPr>
          </a:p>
          <a:p>
            <a:endParaRPr lang="en-US" dirty="0" smtClean="0">
              <a:solidFill>
                <a:srgbClr val="FF0000"/>
              </a:solidFill>
            </a:endParaRPr>
          </a:p>
          <a:p>
            <a:endParaRPr lang="en-US" dirty="0">
              <a:solidFill>
                <a:srgbClr val="FF0000"/>
              </a:solidFill>
            </a:endParaRPr>
          </a:p>
        </p:txBody>
      </p:sp>
    </p:spTree>
    <p:extLst>
      <p:ext uri="{BB962C8B-B14F-4D97-AF65-F5344CB8AC3E}">
        <p14:creationId xmlns:p14="http://schemas.microsoft.com/office/powerpoint/2010/main" val="38271329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8418" y="52856"/>
            <a:ext cx="10515600" cy="5488962"/>
          </a:xfrm>
        </p:spPr>
        <p:txBody>
          <a:bodyPr>
            <a:normAutofit/>
          </a:bodyPr>
          <a:lstStyle/>
          <a:p>
            <a:pPr algn="ctr"/>
            <a:r>
              <a:rPr lang="en-US" sz="3600" b="1" dirty="0" smtClean="0">
                <a:latin typeface="Arial Black" panose="020B0A04020102020204" pitchFamily="34" charset="0"/>
              </a:rPr>
              <a:t>Taxonomy for </a:t>
            </a:r>
            <a:br>
              <a:rPr lang="en-US" sz="3600" b="1" dirty="0" smtClean="0">
                <a:latin typeface="Arial Black" panose="020B0A04020102020204" pitchFamily="34" charset="0"/>
              </a:rPr>
            </a:br>
            <a:r>
              <a:rPr lang="en-US" sz="3600" b="1" dirty="0" smtClean="0">
                <a:latin typeface="Arial Black" panose="020B0A04020102020204" pitchFamily="34" charset="0"/>
              </a:rPr>
              <a:t>Cognitive (Intellectual) Domain, </a:t>
            </a:r>
            <a:br>
              <a:rPr lang="en-US" sz="3600" b="1" dirty="0" smtClean="0">
                <a:latin typeface="Arial Black" panose="020B0A04020102020204" pitchFamily="34" charset="0"/>
              </a:rPr>
            </a:br>
            <a:r>
              <a:rPr lang="en-US" sz="3600" b="1" dirty="0" smtClean="0">
                <a:latin typeface="Arial Black" panose="020B0A04020102020204" pitchFamily="34" charset="0"/>
              </a:rPr>
              <a:t>Psychomotor (Skill and Coordination) Domain</a:t>
            </a:r>
            <a:br>
              <a:rPr lang="en-US" sz="3600" b="1" dirty="0" smtClean="0">
                <a:latin typeface="Arial Black" panose="020B0A04020102020204" pitchFamily="34" charset="0"/>
              </a:rPr>
            </a:br>
            <a:r>
              <a:rPr lang="en-US" sz="3600" b="1" dirty="0" smtClean="0">
                <a:latin typeface="Arial Black" panose="020B0A04020102020204" pitchFamily="34" charset="0"/>
              </a:rPr>
              <a:t>&amp; </a:t>
            </a:r>
            <a:br>
              <a:rPr lang="en-US" sz="3600" b="1" dirty="0" smtClean="0">
                <a:latin typeface="Arial Black" panose="020B0A04020102020204" pitchFamily="34" charset="0"/>
              </a:rPr>
            </a:br>
            <a:r>
              <a:rPr lang="en-US" sz="3600" b="1" dirty="0" smtClean="0">
                <a:latin typeface="Arial Black" panose="020B0A04020102020204" pitchFamily="34" charset="0"/>
              </a:rPr>
              <a:t>Affective (Attitude) Domain </a:t>
            </a:r>
            <a:endParaRPr lang="en-IN" sz="3600" b="1" dirty="0">
              <a:latin typeface="Arial Black" panose="020B0A04020102020204" pitchFamily="34" charset="0"/>
            </a:endParaRPr>
          </a:p>
        </p:txBody>
      </p:sp>
    </p:spTree>
    <p:extLst>
      <p:ext uri="{BB962C8B-B14F-4D97-AF65-F5344CB8AC3E}">
        <p14:creationId xmlns:p14="http://schemas.microsoft.com/office/powerpoint/2010/main" val="38054095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Why Taxonomy in Teaching-Learning</a:t>
            </a:r>
            <a:endParaRPr lang="en-IN" b="1" dirty="0"/>
          </a:p>
        </p:txBody>
      </p:sp>
      <p:sp>
        <p:nvSpPr>
          <p:cNvPr id="3" name="Content Placeholder 2"/>
          <p:cNvSpPr>
            <a:spLocks noGrp="1"/>
          </p:cNvSpPr>
          <p:nvPr>
            <p:ph idx="1"/>
          </p:nvPr>
        </p:nvSpPr>
        <p:spPr/>
        <p:txBody>
          <a:bodyPr/>
          <a:lstStyle/>
          <a:p>
            <a:pPr algn="just"/>
            <a:r>
              <a:rPr lang="en-US" dirty="0" smtClean="0"/>
              <a:t>Help the curriculum development team to plan and place the subjects based on the cognitive, psychomotor and attitude level to be attained by the learner ( Remembering to Create) and content of each unit is planned accordingly</a:t>
            </a:r>
          </a:p>
          <a:p>
            <a:pPr algn="just"/>
            <a:r>
              <a:rPr lang="en-US" dirty="0" smtClean="0"/>
              <a:t>It characterize how the brain learns and matures as the student progress in different semesters or years of study</a:t>
            </a:r>
          </a:p>
          <a:p>
            <a:pPr algn="just"/>
            <a:r>
              <a:rPr lang="en-US" dirty="0" smtClean="0"/>
              <a:t>Help instructional design and delivery for effective learning experience</a:t>
            </a:r>
          </a:p>
          <a:p>
            <a:pPr algn="just"/>
            <a:r>
              <a:rPr lang="en-US" dirty="0" smtClean="0"/>
              <a:t>Instrumental in assessment and evaluation ( for setting question paper) </a:t>
            </a:r>
          </a:p>
          <a:p>
            <a:endParaRPr lang="en-IN" dirty="0"/>
          </a:p>
        </p:txBody>
      </p:sp>
    </p:spTree>
    <p:extLst>
      <p:ext uri="{BB962C8B-B14F-4D97-AF65-F5344CB8AC3E}">
        <p14:creationId xmlns:p14="http://schemas.microsoft.com/office/powerpoint/2010/main" val="1994575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76745" y="1169843"/>
            <a:ext cx="10515600" cy="5258666"/>
          </a:xfrm>
        </p:spPr>
        <p:txBody>
          <a:bodyPr>
            <a:noAutofit/>
          </a:bodyPr>
          <a:lstStyle/>
          <a:p>
            <a:r>
              <a:rPr lang="en-US" sz="3600" dirty="0" smtClean="0">
                <a:solidFill>
                  <a:srgbClr val="7030A0"/>
                </a:solidFill>
              </a:rPr>
              <a:t>Cognitive:</a:t>
            </a:r>
            <a:r>
              <a:rPr lang="en-US" sz="3600" dirty="0" smtClean="0"/>
              <a:t> Remembering, Reasoning ,Thinking, Perceiving, Sensing, Solving and Decision taking</a:t>
            </a:r>
          </a:p>
          <a:p>
            <a:endParaRPr lang="en-US" sz="3600" dirty="0"/>
          </a:p>
          <a:p>
            <a:r>
              <a:rPr lang="en-US" sz="3600" dirty="0" smtClean="0"/>
              <a:t> </a:t>
            </a:r>
            <a:r>
              <a:rPr lang="en-US" sz="3600" dirty="0" smtClean="0">
                <a:solidFill>
                  <a:srgbClr val="7030A0"/>
                </a:solidFill>
              </a:rPr>
              <a:t>Psychomotor:</a:t>
            </a:r>
            <a:r>
              <a:rPr lang="en-US" sz="3600" dirty="0" smtClean="0"/>
              <a:t> Motor action proceeding from mental activity</a:t>
            </a:r>
          </a:p>
          <a:p>
            <a:endParaRPr lang="en-US" sz="3600" dirty="0"/>
          </a:p>
          <a:p>
            <a:r>
              <a:rPr lang="en-US" sz="3600" dirty="0" smtClean="0">
                <a:solidFill>
                  <a:srgbClr val="7030A0"/>
                </a:solidFill>
              </a:rPr>
              <a:t>Affective:</a:t>
            </a:r>
            <a:r>
              <a:rPr lang="en-US" sz="3600" dirty="0" smtClean="0"/>
              <a:t> Influencing feelings arise from emotions, Attitude, Personal feelings</a:t>
            </a:r>
            <a:endParaRPr lang="en-IN" sz="3600" dirty="0"/>
          </a:p>
        </p:txBody>
      </p:sp>
    </p:spTree>
    <p:extLst>
      <p:ext uri="{BB962C8B-B14F-4D97-AF65-F5344CB8AC3E}">
        <p14:creationId xmlns:p14="http://schemas.microsoft.com/office/powerpoint/2010/main" val="13342157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5909" y="1926071"/>
            <a:ext cx="10515600" cy="2481442"/>
          </a:xfrm>
        </p:spPr>
        <p:txBody>
          <a:bodyPr>
            <a:normAutofit/>
          </a:bodyPr>
          <a:lstStyle/>
          <a:p>
            <a:pPr algn="ctr"/>
            <a:r>
              <a:rPr lang="en-US" b="1" dirty="0" smtClean="0"/>
              <a:t>Bloom’s Taxonomy for Cognitive </a:t>
            </a:r>
            <a:r>
              <a:rPr lang="en-US" b="1" dirty="0"/>
              <a:t>(Intellectual), Domain</a:t>
            </a:r>
            <a:endParaRPr lang="en-IN" b="1" dirty="0"/>
          </a:p>
        </p:txBody>
      </p:sp>
    </p:spTree>
    <p:extLst>
      <p:ext uri="{BB962C8B-B14F-4D97-AF65-F5344CB8AC3E}">
        <p14:creationId xmlns:p14="http://schemas.microsoft.com/office/powerpoint/2010/main" val="40622873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Task to be Performed at Each Level</a:t>
            </a:r>
            <a:endParaRPr lang="en-IN" b="1" dirty="0"/>
          </a:p>
        </p:txBody>
      </p:sp>
      <p:pic>
        <p:nvPicPr>
          <p:cNvPr id="4" name="Content Placeholder 3" descr="bloom's taxonomy revised - Higher order of thinkin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821232" y="1825625"/>
            <a:ext cx="4549535" cy="4351338"/>
          </a:xfrm>
          <a:prstGeom prst="rect">
            <a:avLst/>
          </a:prstGeom>
          <a:noFill/>
          <a:ln>
            <a:noFill/>
          </a:ln>
        </p:spPr>
      </p:pic>
      <p:cxnSp>
        <p:nvCxnSpPr>
          <p:cNvPr id="6" name="Elbow Connector 5"/>
          <p:cNvCxnSpPr/>
          <p:nvPr/>
        </p:nvCxnSpPr>
        <p:spPr>
          <a:xfrm>
            <a:off x="8017164" y="5689600"/>
            <a:ext cx="1052945" cy="487363"/>
          </a:xfrm>
          <a:prstGeom prst="bentConnector3">
            <a:avLst/>
          </a:prstGeom>
          <a:ln>
            <a:headEnd type="triangle"/>
            <a:tailEnd type="triangle"/>
          </a:ln>
        </p:spPr>
        <p:style>
          <a:lnRef idx="3">
            <a:schemeClr val="dk1"/>
          </a:lnRef>
          <a:fillRef idx="0">
            <a:schemeClr val="dk1"/>
          </a:fillRef>
          <a:effectRef idx="2">
            <a:schemeClr val="dk1"/>
          </a:effectRef>
          <a:fontRef idx="minor">
            <a:schemeClr val="tx1"/>
          </a:fontRef>
        </p:style>
      </p:cxnSp>
      <p:sp>
        <p:nvSpPr>
          <p:cNvPr id="7" name="TextBox 6"/>
          <p:cNvSpPr txBox="1"/>
          <p:nvPr/>
        </p:nvSpPr>
        <p:spPr>
          <a:xfrm>
            <a:off x="9070109" y="5761464"/>
            <a:ext cx="2512291" cy="830997"/>
          </a:xfrm>
          <a:prstGeom prst="rect">
            <a:avLst/>
          </a:prstGeom>
          <a:noFill/>
        </p:spPr>
        <p:txBody>
          <a:bodyPr wrap="square" rtlCol="0">
            <a:spAutoFit/>
          </a:bodyPr>
          <a:lstStyle/>
          <a:p>
            <a:r>
              <a:rPr lang="en-US" sz="2400" b="1" dirty="0" smtClean="0"/>
              <a:t>Describe, Relate, Tell, Find, State</a:t>
            </a:r>
            <a:endParaRPr lang="en-IN" sz="2400" b="1" dirty="0"/>
          </a:p>
        </p:txBody>
      </p:sp>
      <p:cxnSp>
        <p:nvCxnSpPr>
          <p:cNvPr id="9" name="Elbow Connector 8"/>
          <p:cNvCxnSpPr/>
          <p:nvPr/>
        </p:nvCxnSpPr>
        <p:spPr>
          <a:xfrm rot="10800000" flipV="1">
            <a:off x="2586182" y="5338617"/>
            <a:ext cx="1782618" cy="221673"/>
          </a:xfrm>
          <a:prstGeom prst="bentConnector3">
            <a:avLst/>
          </a:prstGeom>
          <a:ln>
            <a:tailEnd type="triangle"/>
          </a:ln>
        </p:spPr>
        <p:style>
          <a:lnRef idx="3">
            <a:schemeClr val="dk1"/>
          </a:lnRef>
          <a:fillRef idx="0">
            <a:schemeClr val="dk1"/>
          </a:fillRef>
          <a:effectRef idx="2">
            <a:schemeClr val="dk1"/>
          </a:effectRef>
          <a:fontRef idx="minor">
            <a:schemeClr val="tx1"/>
          </a:fontRef>
        </p:style>
      </p:cxnSp>
      <p:sp>
        <p:nvSpPr>
          <p:cNvPr id="10" name="TextBox 9"/>
          <p:cNvSpPr txBox="1"/>
          <p:nvPr/>
        </p:nvSpPr>
        <p:spPr>
          <a:xfrm>
            <a:off x="387927" y="5144792"/>
            <a:ext cx="2419927" cy="830997"/>
          </a:xfrm>
          <a:prstGeom prst="rect">
            <a:avLst/>
          </a:prstGeom>
          <a:noFill/>
        </p:spPr>
        <p:txBody>
          <a:bodyPr wrap="square" rtlCol="0">
            <a:spAutoFit/>
          </a:bodyPr>
          <a:lstStyle/>
          <a:p>
            <a:r>
              <a:rPr lang="en-US" sz="2400" b="1" dirty="0" smtClean="0"/>
              <a:t>Discuss, Explain, Outline, Predict</a:t>
            </a:r>
            <a:endParaRPr lang="en-IN" sz="2400" b="1" dirty="0"/>
          </a:p>
        </p:txBody>
      </p:sp>
      <p:cxnSp>
        <p:nvCxnSpPr>
          <p:cNvPr id="13" name="Elbow Connector 12"/>
          <p:cNvCxnSpPr/>
          <p:nvPr/>
        </p:nvCxnSpPr>
        <p:spPr>
          <a:xfrm>
            <a:off x="7601527" y="4904509"/>
            <a:ext cx="1745673" cy="129309"/>
          </a:xfrm>
          <a:prstGeom prst="bentConnector3">
            <a:avLst/>
          </a:prstGeom>
          <a:ln>
            <a:tailEnd type="triangle"/>
          </a:ln>
        </p:spPr>
        <p:style>
          <a:lnRef idx="3">
            <a:schemeClr val="dk1"/>
          </a:lnRef>
          <a:fillRef idx="0">
            <a:schemeClr val="dk1"/>
          </a:fillRef>
          <a:effectRef idx="2">
            <a:schemeClr val="dk1"/>
          </a:effectRef>
          <a:fontRef idx="minor">
            <a:schemeClr val="tx1"/>
          </a:fontRef>
        </p:style>
      </p:cxnSp>
      <p:sp>
        <p:nvSpPr>
          <p:cNvPr id="14" name="TextBox 13"/>
          <p:cNvSpPr txBox="1"/>
          <p:nvPr/>
        </p:nvSpPr>
        <p:spPr>
          <a:xfrm>
            <a:off x="9347200" y="4618319"/>
            <a:ext cx="2235200" cy="830997"/>
          </a:xfrm>
          <a:prstGeom prst="rect">
            <a:avLst/>
          </a:prstGeom>
          <a:noFill/>
        </p:spPr>
        <p:txBody>
          <a:bodyPr wrap="square" rtlCol="0">
            <a:spAutoFit/>
          </a:bodyPr>
          <a:lstStyle/>
          <a:p>
            <a:r>
              <a:rPr lang="en-US" sz="2400" b="1" dirty="0" smtClean="0"/>
              <a:t>Solve, Illustrate, Use</a:t>
            </a:r>
            <a:endParaRPr lang="en-IN" sz="2400" b="1" dirty="0"/>
          </a:p>
        </p:txBody>
      </p:sp>
      <p:cxnSp>
        <p:nvCxnSpPr>
          <p:cNvPr id="16" name="Elbow Connector 15"/>
          <p:cNvCxnSpPr/>
          <p:nvPr/>
        </p:nvCxnSpPr>
        <p:spPr>
          <a:xfrm rot="10800000">
            <a:off x="2937165" y="4451928"/>
            <a:ext cx="1967345" cy="27709"/>
          </a:xfrm>
          <a:prstGeom prst="bentConnector3">
            <a:avLst/>
          </a:prstGeom>
          <a:ln>
            <a:tailEnd type="triangle"/>
          </a:ln>
        </p:spPr>
        <p:style>
          <a:lnRef idx="3">
            <a:schemeClr val="dk1"/>
          </a:lnRef>
          <a:fillRef idx="0">
            <a:schemeClr val="dk1"/>
          </a:fillRef>
          <a:effectRef idx="2">
            <a:schemeClr val="dk1"/>
          </a:effectRef>
          <a:fontRef idx="minor">
            <a:schemeClr val="tx1"/>
          </a:fontRef>
        </p:style>
      </p:cxnSp>
      <p:sp>
        <p:nvSpPr>
          <p:cNvPr id="17" name="TextBox 16"/>
          <p:cNvSpPr txBox="1"/>
          <p:nvPr/>
        </p:nvSpPr>
        <p:spPr>
          <a:xfrm>
            <a:off x="387927" y="3995209"/>
            <a:ext cx="2549237" cy="830997"/>
          </a:xfrm>
          <a:prstGeom prst="rect">
            <a:avLst/>
          </a:prstGeom>
          <a:noFill/>
        </p:spPr>
        <p:txBody>
          <a:bodyPr wrap="square" rtlCol="0">
            <a:spAutoFit/>
          </a:bodyPr>
          <a:lstStyle/>
          <a:p>
            <a:r>
              <a:rPr lang="en-US" sz="2400" b="1" dirty="0" smtClean="0"/>
              <a:t>Identify, Compare, Categorize </a:t>
            </a:r>
            <a:endParaRPr lang="en-IN" sz="2400" b="1" dirty="0"/>
          </a:p>
        </p:txBody>
      </p:sp>
      <p:cxnSp>
        <p:nvCxnSpPr>
          <p:cNvPr id="19" name="Elbow Connector 18"/>
          <p:cNvCxnSpPr/>
          <p:nvPr/>
        </p:nvCxnSpPr>
        <p:spPr>
          <a:xfrm flipV="1">
            <a:off x="7028873" y="3454400"/>
            <a:ext cx="2041236" cy="443345"/>
          </a:xfrm>
          <a:prstGeom prst="bentConnector3">
            <a:avLst/>
          </a:prstGeom>
          <a:ln>
            <a:tailEnd type="triangle"/>
          </a:ln>
        </p:spPr>
        <p:style>
          <a:lnRef idx="3">
            <a:schemeClr val="dk1"/>
          </a:lnRef>
          <a:fillRef idx="0">
            <a:schemeClr val="dk1"/>
          </a:fillRef>
          <a:effectRef idx="2">
            <a:schemeClr val="dk1"/>
          </a:effectRef>
          <a:fontRef idx="minor">
            <a:schemeClr val="tx1"/>
          </a:fontRef>
        </p:style>
      </p:cxnSp>
      <p:sp>
        <p:nvSpPr>
          <p:cNvPr id="20" name="TextBox 19"/>
          <p:cNvSpPr txBox="1"/>
          <p:nvPr/>
        </p:nvSpPr>
        <p:spPr>
          <a:xfrm>
            <a:off x="9162473" y="3131127"/>
            <a:ext cx="2262909" cy="830997"/>
          </a:xfrm>
          <a:prstGeom prst="rect">
            <a:avLst/>
          </a:prstGeom>
          <a:noFill/>
        </p:spPr>
        <p:txBody>
          <a:bodyPr wrap="square" rtlCol="0">
            <a:spAutoFit/>
          </a:bodyPr>
          <a:lstStyle/>
          <a:p>
            <a:r>
              <a:rPr lang="en-US" sz="2400" b="1" dirty="0" smtClean="0"/>
              <a:t>Decide, Justify, Prioritize, Rate</a:t>
            </a:r>
            <a:endParaRPr lang="en-IN" sz="2400" b="1" dirty="0"/>
          </a:p>
        </p:txBody>
      </p:sp>
      <p:cxnSp>
        <p:nvCxnSpPr>
          <p:cNvPr id="22" name="Elbow Connector 21"/>
          <p:cNvCxnSpPr/>
          <p:nvPr/>
        </p:nvCxnSpPr>
        <p:spPr>
          <a:xfrm rot="10800000">
            <a:off x="2937164" y="3131128"/>
            <a:ext cx="2743200" cy="120073"/>
          </a:xfrm>
          <a:prstGeom prst="bentConnector3">
            <a:avLst/>
          </a:prstGeom>
          <a:ln>
            <a:tailEnd type="triangle"/>
          </a:ln>
        </p:spPr>
        <p:style>
          <a:lnRef idx="3">
            <a:schemeClr val="dk1"/>
          </a:lnRef>
          <a:fillRef idx="0">
            <a:schemeClr val="dk1"/>
          </a:fillRef>
          <a:effectRef idx="2">
            <a:schemeClr val="dk1"/>
          </a:effectRef>
          <a:fontRef idx="minor">
            <a:schemeClr val="tx1"/>
          </a:fontRef>
        </p:style>
      </p:cxnSp>
      <p:sp>
        <p:nvSpPr>
          <p:cNvPr id="23" name="TextBox 22"/>
          <p:cNvSpPr txBox="1"/>
          <p:nvPr/>
        </p:nvSpPr>
        <p:spPr>
          <a:xfrm>
            <a:off x="461818" y="2623403"/>
            <a:ext cx="2346036" cy="830997"/>
          </a:xfrm>
          <a:prstGeom prst="rect">
            <a:avLst/>
          </a:prstGeom>
          <a:noFill/>
        </p:spPr>
        <p:txBody>
          <a:bodyPr wrap="square" rtlCol="0">
            <a:spAutoFit/>
          </a:bodyPr>
          <a:lstStyle/>
          <a:p>
            <a:r>
              <a:rPr lang="en-US" sz="2400" b="1" dirty="0" smtClean="0"/>
              <a:t>Design, Create, Plan, Imagine</a:t>
            </a:r>
            <a:endParaRPr lang="en-IN" sz="2400" b="1" dirty="0"/>
          </a:p>
        </p:txBody>
      </p:sp>
    </p:spTree>
    <p:extLst>
      <p:ext uri="{BB962C8B-B14F-4D97-AF65-F5344CB8AC3E}">
        <p14:creationId xmlns:p14="http://schemas.microsoft.com/office/powerpoint/2010/main" val="345755373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bloom's taxonomy revised - Higher order of thinking"/>
          <p:cNvPicPr/>
          <p:nvPr/>
        </p:nvPicPr>
        <p:blipFill>
          <a:blip r:embed="rId2">
            <a:extLst>
              <a:ext uri="{28A0092B-C50C-407E-A947-70E740481C1C}">
                <a14:useLocalDpi xmlns:a14="http://schemas.microsoft.com/office/drawing/2010/main" val="0"/>
              </a:ext>
            </a:extLst>
          </a:blip>
          <a:srcRect/>
          <a:stretch>
            <a:fillRect/>
          </a:stretch>
        </p:blipFill>
        <p:spPr bwMode="auto">
          <a:xfrm>
            <a:off x="3536285" y="615086"/>
            <a:ext cx="4357428" cy="4869411"/>
          </a:xfrm>
          <a:prstGeom prst="rect">
            <a:avLst/>
          </a:prstGeom>
          <a:noFill/>
          <a:ln>
            <a:noFill/>
          </a:ln>
        </p:spPr>
      </p:pic>
      <p:sp>
        <p:nvSpPr>
          <p:cNvPr id="2" name="Right Brace 1"/>
          <p:cNvSpPr/>
          <p:nvPr/>
        </p:nvSpPr>
        <p:spPr>
          <a:xfrm>
            <a:off x="7320494" y="4692135"/>
            <a:ext cx="854220" cy="563296"/>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b="1" dirty="0"/>
          </a:p>
        </p:txBody>
      </p:sp>
      <p:sp>
        <p:nvSpPr>
          <p:cNvPr id="3" name="TextBox 2"/>
          <p:cNvSpPr txBox="1"/>
          <p:nvPr/>
        </p:nvSpPr>
        <p:spPr>
          <a:xfrm>
            <a:off x="8377381" y="4632192"/>
            <a:ext cx="2756911" cy="830997"/>
          </a:xfrm>
          <a:prstGeom prst="rect">
            <a:avLst/>
          </a:prstGeom>
          <a:noFill/>
        </p:spPr>
        <p:txBody>
          <a:bodyPr wrap="square" rtlCol="0">
            <a:spAutoFit/>
          </a:bodyPr>
          <a:lstStyle/>
          <a:p>
            <a:r>
              <a:rPr lang="en-US" sz="2400" dirty="0" smtClean="0">
                <a:solidFill>
                  <a:srgbClr val="0070C0"/>
                </a:solidFill>
              </a:rPr>
              <a:t>1</a:t>
            </a:r>
            <a:r>
              <a:rPr lang="en-US" sz="2400" baseline="30000" dirty="0" smtClean="0">
                <a:solidFill>
                  <a:srgbClr val="0070C0"/>
                </a:solidFill>
              </a:rPr>
              <a:t>st</a:t>
            </a:r>
            <a:r>
              <a:rPr lang="en-US" sz="2400" dirty="0" smtClean="0">
                <a:solidFill>
                  <a:srgbClr val="0070C0"/>
                </a:solidFill>
              </a:rPr>
              <a:t> year (R and U almost 50% each</a:t>
            </a:r>
            <a:endParaRPr lang="en-IN" sz="2400" dirty="0">
              <a:solidFill>
                <a:srgbClr val="0070C0"/>
              </a:solidFill>
            </a:endParaRPr>
          </a:p>
        </p:txBody>
      </p:sp>
      <p:sp>
        <p:nvSpPr>
          <p:cNvPr id="5" name="Left Brace 4"/>
          <p:cNvSpPr/>
          <p:nvPr/>
        </p:nvSpPr>
        <p:spPr>
          <a:xfrm>
            <a:off x="2807855" y="4562765"/>
            <a:ext cx="1634835" cy="692666"/>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a:p>
        </p:txBody>
      </p:sp>
      <p:sp>
        <p:nvSpPr>
          <p:cNvPr id="6" name="TextBox 5"/>
          <p:cNvSpPr txBox="1"/>
          <p:nvPr/>
        </p:nvSpPr>
        <p:spPr>
          <a:xfrm>
            <a:off x="424873" y="4562765"/>
            <a:ext cx="2646216" cy="1200329"/>
          </a:xfrm>
          <a:prstGeom prst="rect">
            <a:avLst/>
          </a:prstGeom>
          <a:noFill/>
        </p:spPr>
        <p:txBody>
          <a:bodyPr wrap="square" rtlCol="0">
            <a:spAutoFit/>
          </a:bodyPr>
          <a:lstStyle/>
          <a:p>
            <a:r>
              <a:rPr lang="en-US" sz="2400" dirty="0" smtClean="0"/>
              <a:t>3rd and 2nd year</a:t>
            </a:r>
          </a:p>
          <a:p>
            <a:r>
              <a:rPr lang="en-US" sz="2400" dirty="0" smtClean="0"/>
              <a:t>U and </a:t>
            </a:r>
            <a:r>
              <a:rPr lang="en-US" sz="2400" dirty="0" err="1" smtClean="0"/>
              <a:t>Ap</a:t>
            </a:r>
            <a:r>
              <a:rPr lang="en-US" sz="2400" dirty="0" smtClean="0"/>
              <a:t> more and R less</a:t>
            </a:r>
            <a:endParaRPr lang="en-IN" sz="2400" dirty="0"/>
          </a:p>
        </p:txBody>
      </p:sp>
      <p:sp>
        <p:nvSpPr>
          <p:cNvPr id="8" name="TextBox 7"/>
          <p:cNvSpPr txBox="1"/>
          <p:nvPr/>
        </p:nvSpPr>
        <p:spPr>
          <a:xfrm>
            <a:off x="8206365" y="3556000"/>
            <a:ext cx="2978872" cy="830997"/>
          </a:xfrm>
          <a:prstGeom prst="rect">
            <a:avLst/>
          </a:prstGeom>
          <a:noFill/>
        </p:spPr>
        <p:txBody>
          <a:bodyPr wrap="square" rtlCol="0">
            <a:spAutoFit/>
          </a:bodyPr>
          <a:lstStyle/>
          <a:p>
            <a:r>
              <a:rPr lang="en-US" sz="2400" dirty="0" smtClean="0"/>
              <a:t>4</a:t>
            </a:r>
            <a:r>
              <a:rPr lang="en-US" sz="2400" baseline="30000" dirty="0" smtClean="0"/>
              <a:t>th</a:t>
            </a:r>
            <a:r>
              <a:rPr lang="en-US" sz="2400" dirty="0" smtClean="0"/>
              <a:t> and 3</a:t>
            </a:r>
            <a:r>
              <a:rPr lang="en-US" sz="2400" baseline="30000" dirty="0" smtClean="0"/>
              <a:t>rd</a:t>
            </a:r>
            <a:r>
              <a:rPr lang="en-US" sz="2400" dirty="0" smtClean="0"/>
              <a:t> Year (</a:t>
            </a:r>
            <a:r>
              <a:rPr lang="en-US" sz="2400" dirty="0" err="1" smtClean="0"/>
              <a:t>Ap</a:t>
            </a:r>
            <a:r>
              <a:rPr lang="en-US" sz="2400" dirty="0" smtClean="0"/>
              <a:t> and An more U is low</a:t>
            </a:r>
            <a:endParaRPr lang="en-IN" sz="2400" dirty="0"/>
          </a:p>
        </p:txBody>
      </p:sp>
      <p:sp>
        <p:nvSpPr>
          <p:cNvPr id="9" name="Right Brace 8"/>
          <p:cNvSpPr/>
          <p:nvPr/>
        </p:nvSpPr>
        <p:spPr>
          <a:xfrm>
            <a:off x="6613236" y="3556000"/>
            <a:ext cx="1662546" cy="1006765"/>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b="1" dirty="0"/>
          </a:p>
        </p:txBody>
      </p:sp>
      <p:sp>
        <p:nvSpPr>
          <p:cNvPr id="10" name="Left Brace 9"/>
          <p:cNvSpPr/>
          <p:nvPr/>
        </p:nvSpPr>
        <p:spPr>
          <a:xfrm>
            <a:off x="3326173" y="3049791"/>
            <a:ext cx="1748588" cy="1182254"/>
          </a:xfrm>
          <a:prstGeom prst="leftBrace">
            <a:avLst>
              <a:gd name="adj1" fmla="val 8333"/>
              <a:gd name="adj2" fmla="val 42187"/>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a:p>
        </p:txBody>
      </p:sp>
      <p:sp>
        <p:nvSpPr>
          <p:cNvPr id="11" name="TextBox 10"/>
          <p:cNvSpPr txBox="1"/>
          <p:nvPr/>
        </p:nvSpPr>
        <p:spPr>
          <a:xfrm>
            <a:off x="520914" y="2992582"/>
            <a:ext cx="2953791" cy="830997"/>
          </a:xfrm>
          <a:prstGeom prst="rect">
            <a:avLst/>
          </a:prstGeom>
          <a:noFill/>
        </p:spPr>
        <p:txBody>
          <a:bodyPr wrap="square" rtlCol="0">
            <a:spAutoFit/>
          </a:bodyPr>
          <a:lstStyle/>
          <a:p>
            <a:r>
              <a:rPr lang="en-US" sz="2400" dirty="0" smtClean="0">
                <a:solidFill>
                  <a:srgbClr val="7030A0"/>
                </a:solidFill>
              </a:rPr>
              <a:t>Master Degree more</a:t>
            </a:r>
          </a:p>
          <a:p>
            <a:r>
              <a:rPr lang="en-US" sz="2400" dirty="0" err="1" smtClean="0">
                <a:solidFill>
                  <a:srgbClr val="7030A0"/>
                </a:solidFill>
              </a:rPr>
              <a:t>Ap</a:t>
            </a:r>
            <a:r>
              <a:rPr lang="en-US" sz="2400" dirty="0">
                <a:solidFill>
                  <a:srgbClr val="7030A0"/>
                </a:solidFill>
              </a:rPr>
              <a:t> </a:t>
            </a:r>
            <a:r>
              <a:rPr lang="en-US" sz="2400" dirty="0" smtClean="0">
                <a:solidFill>
                  <a:srgbClr val="7030A0"/>
                </a:solidFill>
              </a:rPr>
              <a:t>and An and less </a:t>
            </a:r>
            <a:r>
              <a:rPr lang="en-US" sz="2400" dirty="0" err="1" smtClean="0">
                <a:solidFill>
                  <a:srgbClr val="7030A0"/>
                </a:solidFill>
              </a:rPr>
              <a:t>Ev</a:t>
            </a:r>
            <a:r>
              <a:rPr lang="en-US" sz="2400" dirty="0" smtClean="0">
                <a:solidFill>
                  <a:srgbClr val="7030A0"/>
                </a:solidFill>
              </a:rPr>
              <a:t> </a:t>
            </a:r>
            <a:endParaRPr lang="en-IN" sz="2400" dirty="0">
              <a:solidFill>
                <a:srgbClr val="7030A0"/>
              </a:solidFill>
            </a:endParaRPr>
          </a:p>
        </p:txBody>
      </p:sp>
      <p:sp>
        <p:nvSpPr>
          <p:cNvPr id="12" name="Right Brace 11"/>
          <p:cNvSpPr/>
          <p:nvPr/>
        </p:nvSpPr>
        <p:spPr>
          <a:xfrm>
            <a:off x="6136726" y="2179782"/>
            <a:ext cx="1403928" cy="812800"/>
          </a:xfrm>
          <a:prstGeom prst="rightBrace">
            <a:avLst>
              <a:gd name="adj1" fmla="val 8333"/>
              <a:gd name="adj2" fmla="val 44318"/>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a:p>
        </p:txBody>
      </p:sp>
      <p:sp>
        <p:nvSpPr>
          <p:cNvPr id="14" name="TextBox 13"/>
          <p:cNvSpPr txBox="1"/>
          <p:nvPr/>
        </p:nvSpPr>
        <p:spPr>
          <a:xfrm>
            <a:off x="7675418" y="2355349"/>
            <a:ext cx="1597891" cy="461665"/>
          </a:xfrm>
          <a:prstGeom prst="rect">
            <a:avLst/>
          </a:prstGeom>
          <a:noFill/>
        </p:spPr>
        <p:txBody>
          <a:bodyPr wrap="square" rtlCol="0">
            <a:spAutoFit/>
          </a:bodyPr>
          <a:lstStyle/>
          <a:p>
            <a:r>
              <a:rPr lang="en-US" sz="2400" dirty="0" smtClean="0"/>
              <a:t>Ph.D.</a:t>
            </a:r>
            <a:endParaRPr lang="en-IN" sz="2400" dirty="0"/>
          </a:p>
        </p:txBody>
      </p:sp>
      <p:sp>
        <p:nvSpPr>
          <p:cNvPr id="15" name="TextBox 14"/>
          <p:cNvSpPr txBox="1"/>
          <p:nvPr/>
        </p:nvSpPr>
        <p:spPr>
          <a:xfrm>
            <a:off x="609600" y="6047915"/>
            <a:ext cx="11702473" cy="523220"/>
          </a:xfrm>
          <a:prstGeom prst="rect">
            <a:avLst/>
          </a:prstGeom>
          <a:noFill/>
        </p:spPr>
        <p:txBody>
          <a:bodyPr wrap="square" rtlCol="0">
            <a:spAutoFit/>
          </a:bodyPr>
          <a:lstStyle/>
          <a:p>
            <a:r>
              <a:rPr lang="en-US" sz="2800" b="1" dirty="0" smtClean="0">
                <a:solidFill>
                  <a:srgbClr val="7030A0"/>
                </a:solidFill>
              </a:rPr>
              <a:t>Suggestive Level for Curriculum Design and Preparation of Question Paper</a:t>
            </a:r>
            <a:endParaRPr lang="en-IN" sz="2800" b="1" dirty="0">
              <a:solidFill>
                <a:srgbClr val="7030A0"/>
              </a:solidFill>
            </a:endParaRPr>
          </a:p>
        </p:txBody>
      </p:sp>
    </p:spTree>
    <p:extLst>
      <p:ext uri="{BB962C8B-B14F-4D97-AF65-F5344CB8AC3E}">
        <p14:creationId xmlns:p14="http://schemas.microsoft.com/office/powerpoint/2010/main" val="11862990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Knowledge/ </a:t>
            </a:r>
            <a:r>
              <a:rPr lang="en-IN" dirty="0" smtClean="0">
                <a:solidFill>
                  <a:srgbClr val="7030A0"/>
                </a:solidFill>
              </a:rPr>
              <a:t>Remembering</a:t>
            </a:r>
            <a:endParaRPr lang="en-IN" dirty="0">
              <a:solidFill>
                <a:srgbClr val="7030A0"/>
              </a:solidFill>
            </a:endParaRPr>
          </a:p>
        </p:txBody>
      </p:sp>
      <p:sp>
        <p:nvSpPr>
          <p:cNvPr id="3" name="Content Placeholder 2"/>
          <p:cNvSpPr>
            <a:spLocks noGrp="1"/>
          </p:cNvSpPr>
          <p:nvPr>
            <p:ph idx="1"/>
          </p:nvPr>
        </p:nvSpPr>
        <p:spPr/>
        <p:txBody>
          <a:bodyPr/>
          <a:lstStyle/>
          <a:p>
            <a:r>
              <a:rPr lang="en-US" dirty="0"/>
              <a:t>Knowledge is defined as the </a:t>
            </a:r>
            <a:r>
              <a:rPr lang="en-US" b="1" i="1" dirty="0"/>
              <a:t>remembering of previously learned material. </a:t>
            </a:r>
            <a:endParaRPr lang="en-US" b="1" i="1" dirty="0" smtClean="0"/>
          </a:p>
          <a:p>
            <a:r>
              <a:rPr lang="en-US" dirty="0" smtClean="0"/>
              <a:t>This </a:t>
            </a:r>
            <a:r>
              <a:rPr lang="en-US" dirty="0"/>
              <a:t>may involve the recall of </a:t>
            </a:r>
            <a:r>
              <a:rPr lang="en-US" dirty="0" smtClean="0"/>
              <a:t>a wide </a:t>
            </a:r>
            <a:r>
              <a:rPr lang="en-US" dirty="0"/>
              <a:t>range of material, from specific facts to complete theories</a:t>
            </a:r>
            <a:r>
              <a:rPr lang="en-US" dirty="0" smtClean="0"/>
              <a:t>,</a:t>
            </a:r>
          </a:p>
          <a:p>
            <a:r>
              <a:rPr lang="en-US" dirty="0" smtClean="0"/>
              <a:t> But </a:t>
            </a:r>
            <a:r>
              <a:rPr lang="en-US" dirty="0"/>
              <a:t>all that is required is the bringing </a:t>
            </a:r>
            <a:r>
              <a:rPr lang="en-US" dirty="0" smtClean="0"/>
              <a:t>to mind </a:t>
            </a:r>
            <a:r>
              <a:rPr lang="en-US" dirty="0"/>
              <a:t>of the appropriate information. </a:t>
            </a:r>
            <a:endParaRPr lang="en-US" dirty="0" smtClean="0"/>
          </a:p>
          <a:p>
            <a:r>
              <a:rPr lang="en-US" dirty="0" smtClean="0"/>
              <a:t>Knowledge </a:t>
            </a:r>
            <a:r>
              <a:rPr lang="en-US" dirty="0"/>
              <a:t>represents the </a:t>
            </a:r>
            <a:r>
              <a:rPr lang="en-US" b="1" i="1" dirty="0"/>
              <a:t>lowest level of learning outcomes in </a:t>
            </a:r>
            <a:r>
              <a:rPr lang="en-US" b="1" i="1" dirty="0" smtClean="0"/>
              <a:t>the </a:t>
            </a:r>
            <a:r>
              <a:rPr lang="en-IN" b="1" i="1" dirty="0" smtClean="0"/>
              <a:t>cognitive </a:t>
            </a:r>
            <a:r>
              <a:rPr lang="en-IN" b="1" i="1" dirty="0"/>
              <a:t>domain.</a:t>
            </a:r>
          </a:p>
        </p:txBody>
      </p:sp>
    </p:spTree>
    <p:extLst>
      <p:ext uri="{BB962C8B-B14F-4D97-AF65-F5344CB8AC3E}">
        <p14:creationId xmlns:p14="http://schemas.microsoft.com/office/powerpoint/2010/main" val="289604240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Comprehension/ </a:t>
            </a:r>
            <a:r>
              <a:rPr lang="en-IN" dirty="0" smtClean="0">
                <a:solidFill>
                  <a:srgbClr val="7030A0"/>
                </a:solidFill>
              </a:rPr>
              <a:t>Understanding</a:t>
            </a:r>
            <a:endParaRPr lang="en-IN" dirty="0">
              <a:solidFill>
                <a:srgbClr val="7030A0"/>
              </a:solidFill>
            </a:endParaRPr>
          </a:p>
        </p:txBody>
      </p:sp>
      <p:sp>
        <p:nvSpPr>
          <p:cNvPr id="3" name="Content Placeholder 2"/>
          <p:cNvSpPr>
            <a:spLocks noGrp="1"/>
          </p:cNvSpPr>
          <p:nvPr>
            <p:ph idx="1"/>
          </p:nvPr>
        </p:nvSpPr>
        <p:spPr/>
        <p:txBody>
          <a:bodyPr>
            <a:normAutofit/>
          </a:bodyPr>
          <a:lstStyle/>
          <a:p>
            <a:r>
              <a:rPr lang="en-US" dirty="0"/>
              <a:t>Comprehension is defined as the ability to </a:t>
            </a:r>
            <a:r>
              <a:rPr lang="en-US" b="1" i="1" dirty="0"/>
              <a:t>grasp the meaning of material. </a:t>
            </a:r>
            <a:endParaRPr lang="en-US" b="1" i="1" dirty="0" smtClean="0"/>
          </a:p>
          <a:p>
            <a:pPr algn="just"/>
            <a:r>
              <a:rPr lang="en-US" dirty="0" smtClean="0"/>
              <a:t>This </a:t>
            </a:r>
            <a:r>
              <a:rPr lang="en-US" dirty="0"/>
              <a:t>may be shown </a:t>
            </a:r>
            <a:r>
              <a:rPr lang="en-US" dirty="0" smtClean="0"/>
              <a:t>by translating </a:t>
            </a:r>
            <a:r>
              <a:rPr lang="en-US" dirty="0"/>
              <a:t>material from one form to another (words to numbers), by interpreting material (explaining </a:t>
            </a:r>
            <a:r>
              <a:rPr lang="en-US" dirty="0" smtClean="0"/>
              <a:t>or summarizing</a:t>
            </a:r>
            <a:r>
              <a:rPr lang="en-US" dirty="0"/>
              <a:t>), and by estimating future trends (predicting consequences or effects). </a:t>
            </a:r>
            <a:endParaRPr lang="en-US" dirty="0" smtClean="0"/>
          </a:p>
          <a:p>
            <a:r>
              <a:rPr lang="en-US" dirty="0"/>
              <a:t>L</a:t>
            </a:r>
            <a:r>
              <a:rPr lang="en-US" dirty="0" smtClean="0"/>
              <a:t>earning outcomes </a:t>
            </a:r>
            <a:r>
              <a:rPr lang="en-US" dirty="0"/>
              <a:t>go one step beyond the simple remembering </a:t>
            </a:r>
            <a:r>
              <a:rPr lang="en-US" dirty="0" smtClean="0"/>
              <a:t>and </a:t>
            </a:r>
            <a:r>
              <a:rPr lang="en-US" b="1" i="1" dirty="0"/>
              <a:t>represent the </a:t>
            </a:r>
            <a:r>
              <a:rPr lang="en-US" b="1" i="1" dirty="0" smtClean="0"/>
              <a:t>lower level.</a:t>
            </a:r>
            <a:endParaRPr lang="en-IN" b="1" i="1" dirty="0"/>
          </a:p>
        </p:txBody>
      </p:sp>
    </p:spTree>
    <p:extLst>
      <p:ext uri="{BB962C8B-B14F-4D97-AF65-F5344CB8AC3E}">
        <p14:creationId xmlns:p14="http://schemas.microsoft.com/office/powerpoint/2010/main" val="4570290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NBA Experts of Visiting Team</a:t>
            </a:r>
            <a:endParaRPr lang="en-IN" b="1" dirty="0"/>
          </a:p>
        </p:txBody>
      </p:sp>
      <p:sp>
        <p:nvSpPr>
          <p:cNvPr id="3" name="Content Placeholder 2"/>
          <p:cNvSpPr>
            <a:spLocks noGrp="1"/>
          </p:cNvSpPr>
          <p:nvPr>
            <p:ph idx="1"/>
          </p:nvPr>
        </p:nvSpPr>
        <p:spPr>
          <a:xfrm>
            <a:off x="838200" y="2253673"/>
            <a:ext cx="10515600" cy="3315854"/>
          </a:xfrm>
        </p:spPr>
        <p:txBody>
          <a:bodyPr>
            <a:normAutofit fontScale="92500"/>
          </a:bodyPr>
          <a:lstStyle/>
          <a:p>
            <a:r>
              <a:rPr lang="en-US" sz="4400" dirty="0" smtClean="0"/>
              <a:t>S= Speak what you do: Presentation by HODs</a:t>
            </a:r>
          </a:p>
          <a:p>
            <a:r>
              <a:rPr lang="en-US" sz="4400" dirty="0" smtClean="0"/>
              <a:t>S = Show what you presented: </a:t>
            </a:r>
            <a:r>
              <a:rPr lang="en-US" sz="4400" dirty="0"/>
              <a:t>Visit to various facilities</a:t>
            </a:r>
          </a:p>
          <a:p>
            <a:r>
              <a:rPr lang="en-US" sz="4400" dirty="0" smtClean="0"/>
              <a:t>P</a:t>
            </a:r>
            <a:r>
              <a:rPr lang="en-US" sz="4400" dirty="0"/>
              <a:t>= Present what you </a:t>
            </a:r>
            <a:r>
              <a:rPr lang="en-US" sz="4400" dirty="0" smtClean="0"/>
              <a:t>spoke and Showed: Files </a:t>
            </a:r>
            <a:r>
              <a:rPr lang="en-US" sz="4400" dirty="0"/>
              <a:t>and Records</a:t>
            </a:r>
          </a:p>
          <a:p>
            <a:endParaRPr lang="en-US" sz="4400" dirty="0" smtClean="0"/>
          </a:p>
          <a:p>
            <a:endParaRPr lang="en-IN" sz="4400" dirty="0"/>
          </a:p>
        </p:txBody>
      </p:sp>
    </p:spTree>
    <p:extLst>
      <p:ext uri="{BB962C8B-B14F-4D97-AF65-F5344CB8AC3E}">
        <p14:creationId xmlns:p14="http://schemas.microsoft.com/office/powerpoint/2010/main" val="124277981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Application/ </a:t>
            </a:r>
            <a:r>
              <a:rPr lang="en-IN" dirty="0" smtClean="0">
                <a:solidFill>
                  <a:srgbClr val="7030A0"/>
                </a:solidFill>
              </a:rPr>
              <a:t>Applying</a:t>
            </a:r>
            <a:endParaRPr lang="en-IN" dirty="0">
              <a:solidFill>
                <a:srgbClr val="7030A0"/>
              </a:solidFill>
            </a:endParaRPr>
          </a:p>
        </p:txBody>
      </p:sp>
      <p:sp>
        <p:nvSpPr>
          <p:cNvPr id="3" name="Content Placeholder 2"/>
          <p:cNvSpPr>
            <a:spLocks noGrp="1"/>
          </p:cNvSpPr>
          <p:nvPr>
            <p:ph idx="1"/>
          </p:nvPr>
        </p:nvSpPr>
        <p:spPr/>
        <p:txBody>
          <a:bodyPr/>
          <a:lstStyle/>
          <a:p>
            <a:r>
              <a:rPr lang="en-US" dirty="0"/>
              <a:t>Application refers to the </a:t>
            </a:r>
            <a:r>
              <a:rPr lang="en-US" b="1" i="1" dirty="0"/>
              <a:t>ability to use learned material in new and concrete situations</a:t>
            </a:r>
            <a:r>
              <a:rPr lang="en-US" dirty="0"/>
              <a:t>. This may </a:t>
            </a:r>
            <a:r>
              <a:rPr lang="en-US" dirty="0" smtClean="0"/>
              <a:t>include the </a:t>
            </a:r>
            <a:r>
              <a:rPr lang="en-US" dirty="0"/>
              <a:t>application of such things as rules, methods, concepts, principles, laws, and theories. Learning</a:t>
            </a:r>
          </a:p>
          <a:p>
            <a:r>
              <a:rPr lang="en-US" dirty="0" smtClean="0"/>
              <a:t>Learning outcomes </a:t>
            </a:r>
            <a:r>
              <a:rPr lang="en-US" dirty="0"/>
              <a:t>in this </a:t>
            </a:r>
            <a:r>
              <a:rPr lang="en-US" dirty="0" smtClean="0"/>
              <a:t>require </a:t>
            </a:r>
            <a:r>
              <a:rPr lang="en-US" dirty="0"/>
              <a:t>a higher level of understanding than those under </a:t>
            </a:r>
            <a:r>
              <a:rPr lang="en-US" dirty="0" smtClean="0"/>
              <a:t>comprehension hence, </a:t>
            </a:r>
            <a:r>
              <a:rPr lang="en-US" b="1" i="1" dirty="0" smtClean="0"/>
              <a:t>represent cognitive mid-level</a:t>
            </a:r>
          </a:p>
          <a:p>
            <a:pPr algn="just"/>
            <a:r>
              <a:rPr lang="en-US" b="1" i="1" dirty="0" smtClean="0"/>
              <a:t>This level is very important in UG </a:t>
            </a:r>
            <a:r>
              <a:rPr lang="en-US" b="1" i="1" dirty="0" err="1" smtClean="0"/>
              <a:t>programmes</a:t>
            </a:r>
            <a:r>
              <a:rPr lang="en-US" b="1" i="1" dirty="0" smtClean="0"/>
              <a:t> </a:t>
            </a:r>
            <a:r>
              <a:rPr lang="en-US" dirty="0" smtClean="0"/>
              <a:t>as the students act on given problem using the understanding of the subject and also recollecting the past learning materials. </a:t>
            </a:r>
            <a:endParaRPr lang="en-IN" dirty="0"/>
          </a:p>
        </p:txBody>
      </p:sp>
    </p:spTree>
    <p:extLst>
      <p:ext uri="{BB962C8B-B14F-4D97-AF65-F5344CB8AC3E}">
        <p14:creationId xmlns:p14="http://schemas.microsoft.com/office/powerpoint/2010/main" val="28466740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Analysis/</a:t>
            </a:r>
            <a:r>
              <a:rPr lang="en-IN" dirty="0" smtClean="0">
                <a:solidFill>
                  <a:srgbClr val="7030A0"/>
                </a:solidFill>
              </a:rPr>
              <a:t>Analysing</a:t>
            </a:r>
            <a:r>
              <a:rPr lang="en-IN" dirty="0" smtClean="0"/>
              <a:t> </a:t>
            </a:r>
            <a:endParaRPr lang="en-IN" dirty="0"/>
          </a:p>
        </p:txBody>
      </p:sp>
      <p:sp>
        <p:nvSpPr>
          <p:cNvPr id="3" name="Content Placeholder 2"/>
          <p:cNvSpPr>
            <a:spLocks noGrp="1"/>
          </p:cNvSpPr>
          <p:nvPr>
            <p:ph idx="1"/>
          </p:nvPr>
        </p:nvSpPr>
        <p:spPr/>
        <p:txBody>
          <a:bodyPr>
            <a:normAutofit/>
          </a:bodyPr>
          <a:lstStyle/>
          <a:p>
            <a:pPr algn="just"/>
            <a:r>
              <a:rPr lang="en-US" dirty="0"/>
              <a:t>Analysis refers to the </a:t>
            </a:r>
            <a:r>
              <a:rPr lang="en-US" b="1" i="1" dirty="0"/>
              <a:t>ability to break down material into its component parts</a:t>
            </a:r>
            <a:r>
              <a:rPr lang="en-US" dirty="0"/>
              <a:t> so that its </a:t>
            </a:r>
            <a:r>
              <a:rPr lang="en-US" dirty="0" smtClean="0"/>
              <a:t>organizational structure </a:t>
            </a:r>
            <a:r>
              <a:rPr lang="en-US" dirty="0"/>
              <a:t>may be understood. </a:t>
            </a:r>
            <a:endParaRPr lang="en-US" dirty="0" smtClean="0"/>
          </a:p>
          <a:p>
            <a:pPr algn="just"/>
            <a:r>
              <a:rPr lang="en-US" dirty="0" smtClean="0"/>
              <a:t>This </a:t>
            </a:r>
            <a:r>
              <a:rPr lang="en-US" dirty="0"/>
              <a:t>may include the identification of parts, analysis of the </a:t>
            </a:r>
            <a:r>
              <a:rPr lang="en-US" dirty="0" smtClean="0"/>
              <a:t>relationship between </a:t>
            </a:r>
            <a:r>
              <a:rPr lang="en-US" dirty="0"/>
              <a:t>parts, and recognition of the organizational principles involved. </a:t>
            </a:r>
            <a:endParaRPr lang="en-US" dirty="0" smtClean="0"/>
          </a:p>
          <a:p>
            <a:pPr algn="just"/>
            <a:r>
              <a:rPr lang="en-US" b="1" i="1" dirty="0" smtClean="0"/>
              <a:t>Learning </a:t>
            </a:r>
            <a:r>
              <a:rPr lang="en-US" b="1" i="1" dirty="0"/>
              <a:t>outcomes </a:t>
            </a:r>
            <a:r>
              <a:rPr lang="en-US" b="1" i="1" dirty="0" smtClean="0"/>
              <a:t>here represent </a:t>
            </a:r>
            <a:r>
              <a:rPr lang="en-US" b="1" i="1" dirty="0"/>
              <a:t>a </a:t>
            </a:r>
            <a:r>
              <a:rPr lang="en-US" b="1" i="1" dirty="0" smtClean="0"/>
              <a:t>high </a:t>
            </a:r>
            <a:r>
              <a:rPr lang="en-US" b="1" i="1" dirty="0"/>
              <a:t>intellectual level </a:t>
            </a:r>
            <a:r>
              <a:rPr lang="en-US" dirty="0"/>
              <a:t>than comprehension and application </a:t>
            </a:r>
            <a:endParaRPr lang="en-US" dirty="0" smtClean="0"/>
          </a:p>
          <a:p>
            <a:pPr algn="just"/>
            <a:r>
              <a:rPr lang="en-US" dirty="0"/>
              <a:t>T</a:t>
            </a:r>
            <a:r>
              <a:rPr lang="en-US" dirty="0" smtClean="0"/>
              <a:t>hey </a:t>
            </a:r>
            <a:r>
              <a:rPr lang="en-US" dirty="0"/>
              <a:t>require </a:t>
            </a:r>
            <a:r>
              <a:rPr lang="en-US" dirty="0" smtClean="0"/>
              <a:t>an understanding </a:t>
            </a:r>
            <a:r>
              <a:rPr lang="en-US" dirty="0"/>
              <a:t>of both the content and the structural form of the material.</a:t>
            </a:r>
            <a:endParaRPr lang="en-IN" dirty="0"/>
          </a:p>
        </p:txBody>
      </p:sp>
    </p:spTree>
    <p:extLst>
      <p:ext uri="{BB962C8B-B14F-4D97-AF65-F5344CB8AC3E}">
        <p14:creationId xmlns:p14="http://schemas.microsoft.com/office/powerpoint/2010/main" val="325463707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Synthesis/ </a:t>
            </a:r>
            <a:r>
              <a:rPr lang="en-IN" dirty="0" smtClean="0">
                <a:solidFill>
                  <a:srgbClr val="7030A0"/>
                </a:solidFill>
              </a:rPr>
              <a:t>Evaluating </a:t>
            </a:r>
            <a:endParaRPr lang="en-IN" dirty="0">
              <a:solidFill>
                <a:srgbClr val="7030A0"/>
              </a:solidFill>
            </a:endParaRPr>
          </a:p>
        </p:txBody>
      </p:sp>
      <p:sp>
        <p:nvSpPr>
          <p:cNvPr id="3" name="Content Placeholder 2"/>
          <p:cNvSpPr>
            <a:spLocks noGrp="1"/>
          </p:cNvSpPr>
          <p:nvPr>
            <p:ph idx="1"/>
          </p:nvPr>
        </p:nvSpPr>
        <p:spPr/>
        <p:txBody>
          <a:bodyPr/>
          <a:lstStyle/>
          <a:p>
            <a:pPr algn="just"/>
            <a:r>
              <a:rPr lang="en-US" dirty="0"/>
              <a:t>Synthesis refers to </a:t>
            </a:r>
            <a:r>
              <a:rPr lang="en-US" b="1" i="1" dirty="0"/>
              <a:t>the ability to put parts together to form a new </a:t>
            </a:r>
            <a:r>
              <a:rPr lang="en-US" b="1" i="1" dirty="0" smtClean="0"/>
              <a:t>whole thing</a:t>
            </a:r>
            <a:r>
              <a:rPr lang="en-US" dirty="0" smtClean="0"/>
              <a:t>. </a:t>
            </a:r>
          </a:p>
          <a:p>
            <a:pPr algn="just"/>
            <a:r>
              <a:rPr lang="en-US" dirty="0" smtClean="0"/>
              <a:t>This </a:t>
            </a:r>
            <a:r>
              <a:rPr lang="en-US" dirty="0"/>
              <a:t>may involve the </a:t>
            </a:r>
            <a:r>
              <a:rPr lang="en-US" dirty="0" smtClean="0"/>
              <a:t>production of </a:t>
            </a:r>
            <a:r>
              <a:rPr lang="en-US" dirty="0"/>
              <a:t>a unique communication (theme or speech), a plan of operations (research proposal), or a set </a:t>
            </a:r>
            <a:r>
              <a:rPr lang="en-US" dirty="0" smtClean="0"/>
              <a:t>of abstract </a:t>
            </a:r>
            <a:r>
              <a:rPr lang="en-US" dirty="0"/>
              <a:t>relations (scheme for classifying information). </a:t>
            </a:r>
            <a:endParaRPr lang="en-US" dirty="0" smtClean="0"/>
          </a:p>
          <a:p>
            <a:pPr algn="just"/>
            <a:r>
              <a:rPr lang="en-US" dirty="0" smtClean="0"/>
              <a:t>Learning </a:t>
            </a:r>
            <a:r>
              <a:rPr lang="en-US" dirty="0"/>
              <a:t>outcomes in this area stress </a:t>
            </a:r>
            <a:r>
              <a:rPr lang="en-US" dirty="0" smtClean="0"/>
              <a:t>creative behaviors</a:t>
            </a:r>
            <a:r>
              <a:rPr lang="en-US" dirty="0"/>
              <a:t>, with major emphasis on the formulation of </a:t>
            </a:r>
            <a:r>
              <a:rPr lang="en-US" dirty="0" smtClean="0"/>
              <a:t>new </a:t>
            </a:r>
            <a:r>
              <a:rPr lang="en-US" dirty="0"/>
              <a:t>patterns or structure</a:t>
            </a:r>
            <a:r>
              <a:rPr lang="en-US" dirty="0" smtClean="0"/>
              <a:t>. </a:t>
            </a:r>
            <a:r>
              <a:rPr lang="en-US" b="1" i="1" dirty="0" smtClean="0"/>
              <a:t>Hence, represent higher cognitive level</a:t>
            </a:r>
            <a:endParaRPr lang="en-IN" b="1" i="1" dirty="0"/>
          </a:p>
        </p:txBody>
      </p:sp>
    </p:spTree>
    <p:extLst>
      <p:ext uri="{BB962C8B-B14F-4D97-AF65-F5344CB8AC3E}">
        <p14:creationId xmlns:p14="http://schemas.microsoft.com/office/powerpoint/2010/main" val="14103749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Evaluation/ </a:t>
            </a:r>
            <a:r>
              <a:rPr lang="en-IN" dirty="0" smtClean="0">
                <a:solidFill>
                  <a:srgbClr val="7030A0"/>
                </a:solidFill>
              </a:rPr>
              <a:t>Creating</a:t>
            </a:r>
            <a:endParaRPr lang="en-IN" dirty="0">
              <a:solidFill>
                <a:srgbClr val="7030A0"/>
              </a:solidFill>
            </a:endParaRPr>
          </a:p>
        </p:txBody>
      </p:sp>
      <p:sp>
        <p:nvSpPr>
          <p:cNvPr id="3" name="Content Placeholder 2"/>
          <p:cNvSpPr>
            <a:spLocks noGrp="1"/>
          </p:cNvSpPr>
          <p:nvPr>
            <p:ph idx="1"/>
          </p:nvPr>
        </p:nvSpPr>
        <p:spPr/>
        <p:txBody>
          <a:bodyPr>
            <a:normAutofit/>
          </a:bodyPr>
          <a:lstStyle/>
          <a:p>
            <a:pPr algn="just"/>
            <a:r>
              <a:rPr lang="en-US" dirty="0"/>
              <a:t>Evaluation is concerned with </a:t>
            </a:r>
            <a:r>
              <a:rPr lang="en-US" b="1" i="1" dirty="0"/>
              <a:t>the ability to judge the value of material </a:t>
            </a:r>
            <a:r>
              <a:rPr lang="en-US" dirty="0"/>
              <a:t>(statement, novel, poem, </a:t>
            </a:r>
            <a:r>
              <a:rPr lang="en-US" dirty="0" smtClean="0"/>
              <a:t>research report</a:t>
            </a:r>
            <a:r>
              <a:rPr lang="en-US" dirty="0"/>
              <a:t>) for a given purpose. </a:t>
            </a:r>
            <a:endParaRPr lang="en-US" dirty="0" smtClean="0"/>
          </a:p>
          <a:p>
            <a:pPr algn="just"/>
            <a:r>
              <a:rPr lang="en-US" dirty="0" smtClean="0"/>
              <a:t>The </a:t>
            </a:r>
            <a:r>
              <a:rPr lang="en-US" dirty="0"/>
              <a:t>judgments are to be based on definite criteria. These may be </a:t>
            </a:r>
            <a:r>
              <a:rPr lang="en-US" dirty="0" smtClean="0"/>
              <a:t>internal criteria </a:t>
            </a:r>
            <a:r>
              <a:rPr lang="en-US" dirty="0"/>
              <a:t>(organization) or external criteria (relevance to the purpose</a:t>
            </a:r>
            <a:r>
              <a:rPr lang="en-US" dirty="0" smtClean="0"/>
              <a:t>)</a:t>
            </a:r>
          </a:p>
          <a:p>
            <a:pPr algn="just"/>
            <a:r>
              <a:rPr lang="en-US" dirty="0"/>
              <a:t>S</a:t>
            </a:r>
            <a:r>
              <a:rPr lang="en-US" dirty="0" smtClean="0"/>
              <a:t>tudent </a:t>
            </a:r>
            <a:r>
              <a:rPr lang="en-US" dirty="0"/>
              <a:t>may determine </a:t>
            </a:r>
            <a:r>
              <a:rPr lang="en-US" dirty="0" smtClean="0"/>
              <a:t>the criteria </a:t>
            </a:r>
            <a:r>
              <a:rPr lang="en-US" dirty="0"/>
              <a:t>or be given them. </a:t>
            </a:r>
            <a:endParaRPr lang="en-US" dirty="0" smtClean="0"/>
          </a:p>
          <a:p>
            <a:pPr algn="just"/>
            <a:r>
              <a:rPr lang="en-US" b="1" i="1" dirty="0" smtClean="0"/>
              <a:t>Learning outcomes are </a:t>
            </a:r>
            <a:r>
              <a:rPr lang="en-US" b="1" i="1" dirty="0"/>
              <a:t>highest in the cognitive hierarchy </a:t>
            </a:r>
            <a:r>
              <a:rPr lang="en-US" dirty="0" smtClean="0"/>
              <a:t>because they </a:t>
            </a:r>
            <a:r>
              <a:rPr lang="en-US" dirty="0"/>
              <a:t>contain elements of all the other categories, plus conscious value judgments based on clearly </a:t>
            </a:r>
            <a:r>
              <a:rPr lang="en-US" dirty="0" smtClean="0"/>
              <a:t>defined </a:t>
            </a:r>
            <a:r>
              <a:rPr lang="en-IN" dirty="0" smtClean="0"/>
              <a:t>criteria</a:t>
            </a:r>
            <a:r>
              <a:rPr lang="en-IN" dirty="0"/>
              <a:t>.</a:t>
            </a:r>
          </a:p>
        </p:txBody>
      </p:sp>
    </p:spTree>
    <p:extLst>
      <p:ext uri="{BB962C8B-B14F-4D97-AF65-F5344CB8AC3E}">
        <p14:creationId xmlns:p14="http://schemas.microsoft.com/office/powerpoint/2010/main" val="393120359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957BC3D-7E5F-4CB3-A265-B504D0318C3A}"/>
              </a:ext>
            </a:extLst>
          </p:cNvPr>
          <p:cNvSpPr>
            <a:spLocks noGrp="1"/>
          </p:cNvSpPr>
          <p:nvPr>
            <p:ph type="ctrTitle"/>
          </p:nvPr>
        </p:nvSpPr>
        <p:spPr>
          <a:xfrm>
            <a:off x="1524000" y="136525"/>
            <a:ext cx="9144000" cy="466591"/>
          </a:xfrm>
        </p:spPr>
        <p:txBody>
          <a:bodyPr>
            <a:noAutofit/>
          </a:bodyPr>
          <a:lstStyle/>
          <a:p>
            <a:r>
              <a:rPr lang="en-US" sz="3200" b="1" dirty="0"/>
              <a:t>Bloom </a:t>
            </a:r>
            <a:r>
              <a:rPr lang="en-US" sz="3200" b="1" dirty="0" smtClean="0"/>
              <a:t>Verbs </a:t>
            </a:r>
            <a:endParaRPr lang="en-IN" sz="3200" b="1" dirty="0"/>
          </a:p>
        </p:txBody>
      </p:sp>
      <p:sp>
        <p:nvSpPr>
          <p:cNvPr id="3" name="Subtitle 2">
            <a:extLst>
              <a:ext uri="{FF2B5EF4-FFF2-40B4-BE49-F238E27FC236}">
                <a16:creationId xmlns="" xmlns:a16="http://schemas.microsoft.com/office/drawing/2014/main" id="{BB9B9CE8-1C9F-4531-A0EE-395028DE868E}"/>
              </a:ext>
            </a:extLst>
          </p:cNvPr>
          <p:cNvSpPr>
            <a:spLocks noGrp="1"/>
          </p:cNvSpPr>
          <p:nvPr>
            <p:ph type="subTitle" idx="1"/>
          </p:nvPr>
        </p:nvSpPr>
        <p:spPr>
          <a:xfrm>
            <a:off x="1524000" y="1417321"/>
            <a:ext cx="9144000" cy="6004559"/>
          </a:xfrm>
        </p:spPr>
        <p:txBody>
          <a:bodyPr/>
          <a:lstStyle/>
          <a:p>
            <a:endParaRPr lang="en-IN" dirty="0"/>
          </a:p>
        </p:txBody>
      </p:sp>
      <p:pic>
        <p:nvPicPr>
          <p:cNvPr id="4" name="Picture 3">
            <a:extLst>
              <a:ext uri="{FF2B5EF4-FFF2-40B4-BE49-F238E27FC236}">
                <a16:creationId xmlns="" xmlns:a16="http://schemas.microsoft.com/office/drawing/2014/main" id="{2911A632-7B87-451F-86D2-20A9E61C61C4}"/>
              </a:ext>
            </a:extLst>
          </p:cNvPr>
          <p:cNvPicPr/>
          <p:nvPr/>
        </p:nvPicPr>
        <p:blipFill rotWithShape="1">
          <a:blip r:embed="rId2">
            <a:extLst>
              <a:ext uri="{28A0092B-C50C-407E-A947-70E740481C1C}">
                <a14:useLocalDpi xmlns:a14="http://schemas.microsoft.com/office/drawing/2010/main" val="0"/>
              </a:ext>
            </a:extLst>
          </a:blip>
          <a:srcRect t="6835"/>
          <a:stretch/>
        </p:blipFill>
        <p:spPr bwMode="auto">
          <a:xfrm>
            <a:off x="1417320" y="603116"/>
            <a:ext cx="9144000" cy="6004560"/>
          </a:xfrm>
          <a:prstGeom prst="rect">
            <a:avLst/>
          </a:prstGeom>
          <a:noFill/>
          <a:ln>
            <a:noFill/>
          </a:ln>
          <a:extLst>
            <a:ext uri="{53640926-AAD7-44D8-BBD7-CCE9431645EC}">
              <a14:shadowObscured xmlns:a14="http://schemas.microsoft.com/office/drawing/2010/main"/>
            </a:ext>
          </a:extLst>
        </p:spPr>
      </p:pic>
      <p:sp>
        <p:nvSpPr>
          <p:cNvPr id="5" name="Slide Number Placeholder 4">
            <a:extLst>
              <a:ext uri="{FF2B5EF4-FFF2-40B4-BE49-F238E27FC236}">
                <a16:creationId xmlns="" xmlns:a16="http://schemas.microsoft.com/office/drawing/2014/main" id="{7A2CE238-BF79-47C3-A437-8DD5F6FC526A}"/>
              </a:ext>
            </a:extLst>
          </p:cNvPr>
          <p:cNvSpPr>
            <a:spLocks noGrp="1"/>
          </p:cNvSpPr>
          <p:nvPr>
            <p:ph type="sldNum" sz="quarter" idx="12"/>
          </p:nvPr>
        </p:nvSpPr>
        <p:spPr/>
        <p:txBody>
          <a:bodyPr/>
          <a:lstStyle/>
          <a:p>
            <a:fld id="{E1456C33-0AA6-4E76-B4F5-76CC9D49CDD1}" type="slidenum">
              <a:rPr lang="en-IN" smtClean="0"/>
              <a:t>24</a:t>
            </a:fld>
            <a:endParaRPr lang="en-IN" dirty="0"/>
          </a:p>
        </p:txBody>
      </p:sp>
    </p:spTree>
    <p:extLst>
      <p:ext uri="{BB962C8B-B14F-4D97-AF65-F5344CB8AC3E}">
        <p14:creationId xmlns:p14="http://schemas.microsoft.com/office/powerpoint/2010/main" val="379761950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601"/>
        <p:cNvGrpSpPr/>
        <p:nvPr/>
      </p:nvGrpSpPr>
      <p:grpSpPr>
        <a:xfrm>
          <a:off x="0" y="0"/>
          <a:ext cx="0" cy="0"/>
          <a:chOff x="0" y="0"/>
          <a:chExt cx="0" cy="0"/>
        </a:xfrm>
      </p:grpSpPr>
      <p:sp>
        <p:nvSpPr>
          <p:cNvPr id="604" name="Google Shape;604;p65"/>
          <p:cNvSpPr/>
          <p:nvPr/>
        </p:nvSpPr>
        <p:spPr>
          <a:xfrm>
            <a:off x="0" y="6475101"/>
            <a:ext cx="0" cy="107289"/>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sp>
        <p:nvSpPr>
          <p:cNvPr id="608" name="Google Shape;608;p65"/>
          <p:cNvSpPr txBox="1"/>
          <p:nvPr/>
        </p:nvSpPr>
        <p:spPr>
          <a:xfrm>
            <a:off x="879200" y="835567"/>
            <a:ext cx="10447200" cy="2187200"/>
          </a:xfrm>
          <a:prstGeom prst="rect">
            <a:avLst/>
          </a:prstGeom>
          <a:noFill/>
          <a:ln>
            <a:noFill/>
          </a:ln>
        </p:spPr>
        <p:txBody>
          <a:bodyPr spcFirstLastPara="1" wrap="square" lIns="0" tIns="16933" rIns="0" bIns="0" anchor="t" anchorCtr="0">
            <a:noAutofit/>
          </a:bodyPr>
          <a:lstStyle/>
          <a:p>
            <a:pPr marL="16933" marR="6773" indent="609585">
              <a:lnSpc>
                <a:spcPct val="150000"/>
              </a:lnSpc>
            </a:pPr>
            <a:endParaRPr sz="1333" dirty="0">
              <a:latin typeface="Arial"/>
              <a:ea typeface="Arial"/>
              <a:cs typeface="Arial"/>
              <a:sym typeface="Arial"/>
            </a:endParaRPr>
          </a:p>
        </p:txBody>
      </p:sp>
      <p:sp>
        <p:nvSpPr>
          <p:cNvPr id="609" name="Google Shape;609;p65"/>
          <p:cNvSpPr txBox="1"/>
          <p:nvPr/>
        </p:nvSpPr>
        <p:spPr>
          <a:xfrm>
            <a:off x="8513713" y="6469448"/>
            <a:ext cx="2126800" cy="114000"/>
          </a:xfrm>
          <a:prstGeom prst="rect">
            <a:avLst/>
          </a:prstGeom>
          <a:noFill/>
          <a:ln>
            <a:noFill/>
          </a:ln>
        </p:spPr>
        <p:txBody>
          <a:bodyPr spcFirstLastPara="1" wrap="square" lIns="0" tIns="16933" rIns="0" bIns="0" anchor="t" anchorCtr="0">
            <a:noAutofit/>
          </a:bodyPr>
          <a:lstStyle/>
          <a:p>
            <a:pPr marL="16933" algn="r"/>
            <a:r>
              <a:rPr lang="en" sz="667">
                <a:solidFill>
                  <a:srgbClr val="FFFFFF"/>
                </a:solidFill>
                <a:latin typeface="Arial"/>
                <a:ea typeface="Arial"/>
                <a:cs typeface="Arial"/>
                <a:sym typeface="Arial"/>
              </a:rPr>
              <a:t>Examination Reform Policy</a:t>
            </a:r>
            <a:endParaRPr sz="667" dirty="0">
              <a:latin typeface="Arial"/>
              <a:ea typeface="Arial"/>
              <a:cs typeface="Arial"/>
              <a:sym typeface="Arial"/>
            </a:endParaRPr>
          </a:p>
        </p:txBody>
      </p:sp>
      <p:sp>
        <p:nvSpPr>
          <p:cNvPr id="610" name="Google Shape;610;p65"/>
          <p:cNvSpPr/>
          <p:nvPr/>
        </p:nvSpPr>
        <p:spPr>
          <a:xfrm>
            <a:off x="1557867" y="1038578"/>
            <a:ext cx="8466665" cy="5162010"/>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endParaRPr sz="2000" dirty="0"/>
          </a:p>
        </p:txBody>
      </p:sp>
      <p:sp>
        <p:nvSpPr>
          <p:cNvPr id="2" name="Rectangle 1">
            <a:extLst>
              <a:ext uri="{FF2B5EF4-FFF2-40B4-BE49-F238E27FC236}">
                <a16:creationId xmlns="" xmlns:a16="http://schemas.microsoft.com/office/drawing/2014/main" id="{AFE8FD21-6DB3-4992-80F5-30ED378C5DFF}"/>
              </a:ext>
            </a:extLst>
          </p:cNvPr>
          <p:cNvSpPr/>
          <p:nvPr/>
        </p:nvSpPr>
        <p:spPr>
          <a:xfrm>
            <a:off x="251791" y="275610"/>
            <a:ext cx="11136535" cy="648299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105896201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143902710"/>
              </p:ext>
            </p:extLst>
          </p:nvPr>
        </p:nvGraphicFramePr>
        <p:xfrm>
          <a:off x="2032001" y="1884217"/>
          <a:ext cx="9070109" cy="4779099"/>
        </p:xfrm>
        <a:graphic>
          <a:graphicData uri="http://schemas.openxmlformats.org/drawingml/2006/table">
            <a:tbl>
              <a:tblPr firstRow="1" bandRow="1">
                <a:tableStyleId>{5C22544A-7EE6-4342-B048-85BDC9FD1C3A}</a:tableStyleId>
              </a:tblPr>
              <a:tblGrid>
                <a:gridCol w="3896024">
                  <a:extLst>
                    <a:ext uri="{9D8B030D-6E8A-4147-A177-3AD203B41FA5}">
                      <a16:colId xmlns="" xmlns:a16="http://schemas.microsoft.com/office/drawing/2014/main" val="2017600031"/>
                    </a:ext>
                  </a:extLst>
                </a:gridCol>
                <a:gridCol w="5174085">
                  <a:extLst>
                    <a:ext uri="{9D8B030D-6E8A-4147-A177-3AD203B41FA5}">
                      <a16:colId xmlns="" xmlns:a16="http://schemas.microsoft.com/office/drawing/2014/main" val="4084171985"/>
                    </a:ext>
                  </a:extLst>
                </a:gridCol>
              </a:tblGrid>
              <a:tr h="1074229">
                <a:tc>
                  <a:txBody>
                    <a:bodyPr/>
                    <a:lstStyle/>
                    <a:p>
                      <a:r>
                        <a:rPr lang="en-US" sz="2400" dirty="0" smtClean="0"/>
                        <a:t>Internalize/ Characterize</a:t>
                      </a:r>
                      <a:r>
                        <a:rPr lang="en-US" sz="2400" baseline="0" dirty="0" smtClean="0"/>
                        <a:t> </a:t>
                      </a:r>
                      <a:endParaRPr lang="en-IN" sz="2400" dirty="0"/>
                    </a:p>
                  </a:txBody>
                  <a:tcPr/>
                </a:tc>
                <a:tc>
                  <a:txBody>
                    <a:bodyPr/>
                    <a:lstStyle/>
                    <a:p>
                      <a:r>
                        <a:rPr lang="en-US" sz="2400" dirty="0" smtClean="0"/>
                        <a:t>Ability to articulate one’s own values and belief systems and operate within consistently with them</a:t>
                      </a:r>
                      <a:endParaRPr lang="en-IN" sz="2400" dirty="0"/>
                    </a:p>
                  </a:txBody>
                  <a:tcPr/>
                </a:tc>
                <a:extLst>
                  <a:ext uri="{0D108BD9-81ED-4DB2-BD59-A6C34878D82A}">
                    <a16:rowId xmlns="" xmlns:a16="http://schemas.microsoft.com/office/drawing/2014/main" val="788238896"/>
                  </a:ext>
                </a:extLst>
              </a:tr>
              <a:tr h="743697">
                <a:tc>
                  <a:txBody>
                    <a:bodyPr/>
                    <a:lstStyle/>
                    <a:p>
                      <a:r>
                        <a:rPr lang="en-US" sz="2400" dirty="0" smtClean="0"/>
                        <a:t>Organize</a:t>
                      </a:r>
                      <a:endParaRPr lang="en-IN" sz="2400" dirty="0"/>
                    </a:p>
                  </a:txBody>
                  <a:tcPr/>
                </a:tc>
                <a:tc>
                  <a:txBody>
                    <a:bodyPr/>
                    <a:lstStyle/>
                    <a:p>
                      <a:r>
                        <a:rPr lang="en-US" sz="2400" dirty="0" smtClean="0"/>
                        <a:t>Ability to structure, prioritize, reconcile personal and other value</a:t>
                      </a:r>
                      <a:r>
                        <a:rPr lang="en-US" sz="2400" baseline="0" dirty="0" smtClean="0"/>
                        <a:t> systems</a:t>
                      </a:r>
                      <a:endParaRPr lang="en-IN" sz="2400" dirty="0"/>
                    </a:p>
                  </a:txBody>
                  <a:tcPr/>
                </a:tc>
                <a:extLst>
                  <a:ext uri="{0D108BD9-81ED-4DB2-BD59-A6C34878D82A}">
                    <a16:rowId xmlns="" xmlns:a16="http://schemas.microsoft.com/office/drawing/2014/main" val="1295031492"/>
                  </a:ext>
                </a:extLst>
              </a:tr>
              <a:tr h="743697">
                <a:tc>
                  <a:txBody>
                    <a:bodyPr/>
                    <a:lstStyle/>
                    <a:p>
                      <a:r>
                        <a:rPr lang="en-US" sz="2400" dirty="0" smtClean="0"/>
                        <a:t>Value</a:t>
                      </a:r>
                      <a:endParaRPr lang="en-IN" sz="2400" dirty="0"/>
                    </a:p>
                  </a:txBody>
                  <a:tcPr/>
                </a:tc>
                <a:tc>
                  <a:txBody>
                    <a:bodyPr/>
                    <a:lstStyle/>
                    <a:p>
                      <a:r>
                        <a:rPr lang="en-US" sz="2400" dirty="0" smtClean="0"/>
                        <a:t>Ability to associate personal and collective values with experience</a:t>
                      </a:r>
                      <a:r>
                        <a:rPr lang="en-US" sz="2400" baseline="0" dirty="0" smtClean="0"/>
                        <a:t> and express value judgements </a:t>
                      </a:r>
                      <a:endParaRPr lang="en-IN" sz="2400" dirty="0"/>
                    </a:p>
                  </a:txBody>
                  <a:tcPr/>
                </a:tc>
                <a:extLst>
                  <a:ext uri="{0D108BD9-81ED-4DB2-BD59-A6C34878D82A}">
                    <a16:rowId xmlns="" xmlns:a16="http://schemas.microsoft.com/office/drawing/2014/main" val="4187632887"/>
                  </a:ext>
                </a:extLst>
              </a:tr>
              <a:tr h="755739">
                <a:tc>
                  <a:txBody>
                    <a:bodyPr/>
                    <a:lstStyle/>
                    <a:p>
                      <a:r>
                        <a:rPr lang="en-US" sz="2400" dirty="0" smtClean="0"/>
                        <a:t>Respond</a:t>
                      </a:r>
                      <a:endParaRPr lang="en-IN" sz="2400" dirty="0"/>
                    </a:p>
                  </a:txBody>
                  <a:tcPr/>
                </a:tc>
                <a:tc>
                  <a:txBody>
                    <a:bodyPr/>
                    <a:lstStyle/>
                    <a:p>
                      <a:r>
                        <a:rPr lang="en-US" sz="2400" dirty="0" smtClean="0"/>
                        <a:t>Ability to participate responsibly, respectfully &amp; actively</a:t>
                      </a:r>
                      <a:endParaRPr lang="en-IN" sz="2400" dirty="0"/>
                    </a:p>
                  </a:txBody>
                  <a:tcPr/>
                </a:tc>
                <a:extLst>
                  <a:ext uri="{0D108BD9-81ED-4DB2-BD59-A6C34878D82A}">
                    <a16:rowId xmlns="" xmlns:a16="http://schemas.microsoft.com/office/drawing/2014/main" val="744693941"/>
                  </a:ext>
                </a:extLst>
              </a:tr>
              <a:tr h="755739">
                <a:tc>
                  <a:txBody>
                    <a:bodyPr/>
                    <a:lstStyle/>
                    <a:p>
                      <a:r>
                        <a:rPr lang="en-US" sz="2400" dirty="0" smtClean="0"/>
                        <a:t>Receive/Attend</a:t>
                      </a:r>
                      <a:endParaRPr lang="en-IN" sz="2400" dirty="0"/>
                    </a:p>
                  </a:txBody>
                  <a:tcPr/>
                </a:tc>
                <a:tc>
                  <a:txBody>
                    <a:bodyPr/>
                    <a:lstStyle/>
                    <a:p>
                      <a:r>
                        <a:rPr lang="en-US" sz="2400" dirty="0" smtClean="0"/>
                        <a:t>Ability to learn from others</a:t>
                      </a:r>
                      <a:endParaRPr lang="en-IN" sz="2400" dirty="0"/>
                    </a:p>
                  </a:txBody>
                  <a:tcPr/>
                </a:tc>
                <a:extLst>
                  <a:ext uri="{0D108BD9-81ED-4DB2-BD59-A6C34878D82A}">
                    <a16:rowId xmlns="" xmlns:a16="http://schemas.microsoft.com/office/drawing/2014/main" val="1669143892"/>
                  </a:ext>
                </a:extLst>
              </a:tr>
            </a:tbl>
          </a:graphicData>
        </a:graphic>
      </p:graphicFrame>
      <p:sp>
        <p:nvSpPr>
          <p:cNvPr id="2" name="TextBox 1"/>
          <p:cNvSpPr txBox="1"/>
          <p:nvPr/>
        </p:nvSpPr>
        <p:spPr>
          <a:xfrm>
            <a:off x="2992582" y="323273"/>
            <a:ext cx="6918036" cy="1200329"/>
          </a:xfrm>
          <a:prstGeom prst="rect">
            <a:avLst/>
          </a:prstGeom>
          <a:noFill/>
        </p:spPr>
        <p:txBody>
          <a:bodyPr wrap="square" rtlCol="0">
            <a:spAutoFit/>
          </a:bodyPr>
          <a:lstStyle/>
          <a:p>
            <a:pPr algn="ctr"/>
            <a:r>
              <a:rPr lang="en-US" sz="3600" b="1" dirty="0" smtClean="0"/>
              <a:t>Bloom’s </a:t>
            </a:r>
            <a:r>
              <a:rPr lang="en-US" sz="3600" b="1" dirty="0"/>
              <a:t>Affective (Attitude) </a:t>
            </a:r>
            <a:r>
              <a:rPr lang="en-US" sz="3600" b="1" dirty="0" smtClean="0"/>
              <a:t>Domain</a:t>
            </a:r>
            <a:endParaRPr lang="en-IN" sz="3600" b="1" dirty="0"/>
          </a:p>
        </p:txBody>
      </p:sp>
    </p:spTree>
    <p:extLst>
      <p:ext uri="{BB962C8B-B14F-4D97-AF65-F5344CB8AC3E}">
        <p14:creationId xmlns:p14="http://schemas.microsoft.com/office/powerpoint/2010/main" val="327667933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951434820"/>
              </p:ext>
            </p:extLst>
          </p:nvPr>
        </p:nvGraphicFramePr>
        <p:xfrm>
          <a:off x="683490" y="1104460"/>
          <a:ext cx="11037455" cy="5577840"/>
        </p:xfrm>
        <a:graphic>
          <a:graphicData uri="http://schemas.openxmlformats.org/drawingml/2006/table">
            <a:tbl>
              <a:tblPr firstRow="1" bandRow="1">
                <a:tableStyleId>{5C22544A-7EE6-4342-B048-85BDC9FD1C3A}</a:tableStyleId>
              </a:tblPr>
              <a:tblGrid>
                <a:gridCol w="1893455">
                  <a:extLst>
                    <a:ext uri="{9D8B030D-6E8A-4147-A177-3AD203B41FA5}">
                      <a16:colId xmlns="" xmlns:a16="http://schemas.microsoft.com/office/drawing/2014/main" val="2017600031"/>
                    </a:ext>
                  </a:extLst>
                </a:gridCol>
                <a:gridCol w="4525818">
                  <a:extLst>
                    <a:ext uri="{9D8B030D-6E8A-4147-A177-3AD203B41FA5}">
                      <a16:colId xmlns="" xmlns:a16="http://schemas.microsoft.com/office/drawing/2014/main" val="4084171985"/>
                    </a:ext>
                  </a:extLst>
                </a:gridCol>
                <a:gridCol w="4618182">
                  <a:extLst>
                    <a:ext uri="{9D8B030D-6E8A-4147-A177-3AD203B41FA5}">
                      <a16:colId xmlns="" xmlns:a16="http://schemas.microsoft.com/office/drawing/2014/main" val="3886574546"/>
                    </a:ext>
                  </a:extLst>
                </a:gridCol>
              </a:tblGrid>
              <a:tr h="1074229">
                <a:tc>
                  <a:txBody>
                    <a:bodyPr/>
                    <a:lstStyle/>
                    <a:p>
                      <a:r>
                        <a:rPr lang="en-US" sz="2400" dirty="0" smtClean="0"/>
                        <a:t>Internalize/ Characterize</a:t>
                      </a:r>
                      <a:r>
                        <a:rPr lang="en-US" sz="2400" baseline="0" dirty="0" smtClean="0"/>
                        <a:t> </a:t>
                      </a:r>
                      <a:endParaRPr lang="en-IN" sz="2400" dirty="0"/>
                    </a:p>
                  </a:txBody>
                  <a:tcPr/>
                </a:tc>
                <a:tc>
                  <a:txBody>
                    <a:bodyPr/>
                    <a:lstStyle/>
                    <a:p>
                      <a:r>
                        <a:rPr lang="en-US" sz="2400" dirty="0" smtClean="0"/>
                        <a:t>Master and Ph.D. Degree</a:t>
                      </a:r>
                      <a:endParaRPr lang="en-IN"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Ability to articulate one’s own values and belief systems and operate within consistently with them</a:t>
                      </a:r>
                      <a:endParaRPr lang="en-IN" sz="2400" dirty="0" smtClean="0"/>
                    </a:p>
                  </a:txBody>
                  <a:tcPr/>
                </a:tc>
                <a:extLst>
                  <a:ext uri="{0D108BD9-81ED-4DB2-BD59-A6C34878D82A}">
                    <a16:rowId xmlns="" xmlns:a16="http://schemas.microsoft.com/office/drawing/2014/main" val="788238896"/>
                  </a:ext>
                </a:extLst>
              </a:tr>
              <a:tr h="743697">
                <a:tc>
                  <a:txBody>
                    <a:bodyPr/>
                    <a:lstStyle/>
                    <a:p>
                      <a:r>
                        <a:rPr lang="en-US" sz="2400" dirty="0" smtClean="0"/>
                        <a:t>Organize</a:t>
                      </a:r>
                      <a:endParaRPr lang="en-IN" sz="2400" dirty="0"/>
                    </a:p>
                  </a:txBody>
                  <a:tcPr/>
                </a:tc>
                <a:tc>
                  <a:txBody>
                    <a:bodyPr/>
                    <a:lstStyle/>
                    <a:p>
                      <a:r>
                        <a:rPr lang="en-US" sz="2400" dirty="0" smtClean="0"/>
                        <a:t>3</a:t>
                      </a:r>
                      <a:r>
                        <a:rPr lang="en-US" sz="2400" baseline="30000" dirty="0" smtClean="0"/>
                        <a:t>rd</a:t>
                      </a:r>
                      <a:r>
                        <a:rPr lang="en-US" sz="2400" baseline="0" dirty="0" smtClean="0"/>
                        <a:t> and 4</a:t>
                      </a:r>
                      <a:r>
                        <a:rPr lang="en-US" sz="2400" baseline="30000" dirty="0" smtClean="0"/>
                        <a:t>th</a:t>
                      </a:r>
                      <a:r>
                        <a:rPr lang="en-US" sz="2400" baseline="0" dirty="0" smtClean="0"/>
                        <a:t> Year and Master Degree</a:t>
                      </a:r>
                      <a:endParaRPr lang="en-IN"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Ability to structure, prioritize, reconcile personal and other value</a:t>
                      </a:r>
                      <a:r>
                        <a:rPr lang="en-US" sz="2400" baseline="0" dirty="0" smtClean="0"/>
                        <a:t> systems</a:t>
                      </a:r>
                      <a:endParaRPr lang="en-IN" sz="2400" dirty="0" smtClean="0"/>
                    </a:p>
                  </a:txBody>
                  <a:tcPr/>
                </a:tc>
                <a:extLst>
                  <a:ext uri="{0D108BD9-81ED-4DB2-BD59-A6C34878D82A}">
                    <a16:rowId xmlns="" xmlns:a16="http://schemas.microsoft.com/office/drawing/2014/main" val="1295031492"/>
                  </a:ext>
                </a:extLst>
              </a:tr>
              <a:tr h="743697">
                <a:tc>
                  <a:txBody>
                    <a:bodyPr/>
                    <a:lstStyle/>
                    <a:p>
                      <a:r>
                        <a:rPr lang="en-US" sz="2400" dirty="0" smtClean="0"/>
                        <a:t>Value</a:t>
                      </a:r>
                      <a:endParaRPr lang="en-IN" sz="2400" dirty="0"/>
                    </a:p>
                  </a:txBody>
                  <a:tcPr/>
                </a:tc>
                <a:tc>
                  <a:txBody>
                    <a:bodyPr/>
                    <a:lstStyle/>
                    <a:p>
                      <a:r>
                        <a:rPr lang="en-US" sz="2400" dirty="0" smtClean="0"/>
                        <a:t>2</a:t>
                      </a:r>
                      <a:r>
                        <a:rPr lang="en-US" sz="2400" baseline="30000" dirty="0" smtClean="0"/>
                        <a:t>nd</a:t>
                      </a:r>
                      <a:r>
                        <a:rPr lang="en-US" sz="2400" baseline="0" dirty="0" smtClean="0"/>
                        <a:t> and 3</a:t>
                      </a:r>
                      <a:r>
                        <a:rPr lang="en-US" sz="2400" baseline="30000" dirty="0" smtClean="0"/>
                        <a:t>rd</a:t>
                      </a:r>
                      <a:r>
                        <a:rPr lang="en-US" sz="2400" baseline="0" dirty="0" smtClean="0"/>
                        <a:t> Year</a:t>
                      </a:r>
                      <a:endParaRPr lang="en-IN"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Ability to associate personal and collective values with experience</a:t>
                      </a:r>
                      <a:r>
                        <a:rPr lang="en-US" sz="2400" baseline="0" dirty="0" smtClean="0"/>
                        <a:t> and express value judgements </a:t>
                      </a:r>
                      <a:endParaRPr lang="en-IN" sz="2400" dirty="0" smtClean="0"/>
                    </a:p>
                  </a:txBody>
                  <a:tcPr/>
                </a:tc>
                <a:extLst>
                  <a:ext uri="{0D108BD9-81ED-4DB2-BD59-A6C34878D82A}">
                    <a16:rowId xmlns="" xmlns:a16="http://schemas.microsoft.com/office/drawing/2014/main" val="4187632887"/>
                  </a:ext>
                </a:extLst>
              </a:tr>
              <a:tr h="755739">
                <a:tc>
                  <a:txBody>
                    <a:bodyPr/>
                    <a:lstStyle/>
                    <a:p>
                      <a:r>
                        <a:rPr lang="en-US" sz="2400" dirty="0" smtClean="0"/>
                        <a:t>Respond</a:t>
                      </a:r>
                      <a:endParaRPr lang="en-IN"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1</a:t>
                      </a:r>
                      <a:r>
                        <a:rPr lang="en-US" sz="2400" baseline="30000" dirty="0" smtClean="0"/>
                        <a:t>st</a:t>
                      </a:r>
                      <a:r>
                        <a:rPr lang="en-US" sz="2400" baseline="0" dirty="0" smtClean="0"/>
                        <a:t> Year and 2</a:t>
                      </a:r>
                      <a:r>
                        <a:rPr lang="en-US" sz="2400" baseline="30000" dirty="0" smtClean="0"/>
                        <a:t>nd</a:t>
                      </a:r>
                      <a:r>
                        <a:rPr lang="en-US" sz="2400" baseline="0" dirty="0" smtClean="0"/>
                        <a:t> Year</a:t>
                      </a:r>
                      <a:endParaRPr lang="en-IN" sz="2400" dirty="0" smtClean="0"/>
                    </a:p>
                    <a:p>
                      <a:endParaRPr lang="en-IN" sz="2400" dirty="0"/>
                    </a:p>
                  </a:txBody>
                  <a:tcPr/>
                </a:tc>
                <a:tc>
                  <a:txBody>
                    <a:bodyPr/>
                    <a:lstStyle/>
                    <a:p>
                      <a:r>
                        <a:rPr lang="en-US" sz="2400" dirty="0" smtClean="0"/>
                        <a:t>Ability to participate responsibly, respectfully &amp; actively</a:t>
                      </a:r>
                      <a:endParaRPr lang="en-IN" sz="2400" dirty="0"/>
                    </a:p>
                  </a:txBody>
                  <a:tcPr/>
                </a:tc>
                <a:extLst>
                  <a:ext uri="{0D108BD9-81ED-4DB2-BD59-A6C34878D82A}">
                    <a16:rowId xmlns="" xmlns:a16="http://schemas.microsoft.com/office/drawing/2014/main" val="744693941"/>
                  </a:ext>
                </a:extLst>
              </a:tr>
              <a:tr h="755739">
                <a:tc>
                  <a:txBody>
                    <a:bodyPr/>
                    <a:lstStyle/>
                    <a:p>
                      <a:r>
                        <a:rPr lang="en-US" sz="2400" dirty="0" smtClean="0"/>
                        <a:t>Receive/</a:t>
                      </a:r>
                    </a:p>
                    <a:p>
                      <a:r>
                        <a:rPr lang="en-US" sz="2400" dirty="0" smtClean="0"/>
                        <a:t>Attend</a:t>
                      </a:r>
                      <a:endParaRPr lang="en-IN" sz="2400" dirty="0"/>
                    </a:p>
                  </a:txBody>
                  <a:tcPr/>
                </a:tc>
                <a:tc>
                  <a:txBody>
                    <a:bodyPr/>
                    <a:lstStyle/>
                    <a:p>
                      <a:r>
                        <a:rPr lang="en-US" sz="2400" dirty="0" smtClean="0"/>
                        <a:t>1</a:t>
                      </a:r>
                      <a:r>
                        <a:rPr lang="en-US" sz="2400" baseline="30000" dirty="0" smtClean="0"/>
                        <a:t>st</a:t>
                      </a:r>
                      <a:r>
                        <a:rPr lang="en-US" sz="2400" baseline="0" dirty="0" smtClean="0"/>
                        <a:t> Year and 2</a:t>
                      </a:r>
                      <a:r>
                        <a:rPr lang="en-US" sz="2400" baseline="30000" dirty="0" smtClean="0"/>
                        <a:t>nd</a:t>
                      </a:r>
                      <a:r>
                        <a:rPr lang="en-US" sz="2400" baseline="0" dirty="0" smtClean="0"/>
                        <a:t> Year</a:t>
                      </a:r>
                      <a:endParaRPr lang="en-IN"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Ability to learn from others</a:t>
                      </a:r>
                      <a:endParaRPr lang="en-IN" sz="2400" dirty="0" smtClean="0"/>
                    </a:p>
                  </a:txBody>
                  <a:tcPr/>
                </a:tc>
                <a:extLst>
                  <a:ext uri="{0D108BD9-81ED-4DB2-BD59-A6C34878D82A}">
                    <a16:rowId xmlns="" xmlns:a16="http://schemas.microsoft.com/office/drawing/2014/main" val="1669143892"/>
                  </a:ext>
                </a:extLst>
              </a:tr>
            </a:tbl>
          </a:graphicData>
        </a:graphic>
      </p:graphicFrame>
      <p:sp>
        <p:nvSpPr>
          <p:cNvPr id="2" name="TextBox 1"/>
          <p:cNvSpPr txBox="1"/>
          <p:nvPr/>
        </p:nvSpPr>
        <p:spPr>
          <a:xfrm>
            <a:off x="2992582" y="323273"/>
            <a:ext cx="6918036" cy="584775"/>
          </a:xfrm>
          <a:prstGeom prst="rect">
            <a:avLst/>
          </a:prstGeom>
          <a:noFill/>
        </p:spPr>
        <p:txBody>
          <a:bodyPr wrap="square" rtlCol="0">
            <a:spAutoFit/>
          </a:bodyPr>
          <a:lstStyle/>
          <a:p>
            <a:pPr algn="ctr"/>
            <a:r>
              <a:rPr lang="en-US" sz="3200" b="1" dirty="0" smtClean="0"/>
              <a:t>Bloom’s </a:t>
            </a:r>
            <a:r>
              <a:rPr lang="en-US" sz="3200" b="1" dirty="0"/>
              <a:t>Affective (Attitude) </a:t>
            </a:r>
            <a:r>
              <a:rPr lang="en-US" sz="3200" b="1" dirty="0" smtClean="0"/>
              <a:t>Domain</a:t>
            </a:r>
            <a:endParaRPr lang="en-IN" sz="3200" b="1" dirty="0"/>
          </a:p>
        </p:txBody>
      </p:sp>
    </p:spTree>
    <p:extLst>
      <p:ext uri="{BB962C8B-B14F-4D97-AF65-F5344CB8AC3E}">
        <p14:creationId xmlns:p14="http://schemas.microsoft.com/office/powerpoint/2010/main" val="258199528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9873" y="2554144"/>
            <a:ext cx="10515600" cy="1325563"/>
          </a:xfrm>
        </p:spPr>
        <p:txBody>
          <a:bodyPr/>
          <a:lstStyle/>
          <a:p>
            <a:pPr algn="ctr"/>
            <a:r>
              <a:rPr lang="en-US" b="1" dirty="0">
                <a:solidFill>
                  <a:srgbClr val="7030A0"/>
                </a:solidFill>
              </a:rPr>
              <a:t>Psychomotor (Skill) </a:t>
            </a:r>
            <a:r>
              <a:rPr lang="en-US" b="1" dirty="0" smtClean="0">
                <a:solidFill>
                  <a:srgbClr val="7030A0"/>
                </a:solidFill>
              </a:rPr>
              <a:t>Domain</a:t>
            </a:r>
            <a:br>
              <a:rPr lang="en-US" b="1" dirty="0" smtClean="0">
                <a:solidFill>
                  <a:srgbClr val="7030A0"/>
                </a:solidFill>
              </a:rPr>
            </a:br>
            <a:r>
              <a:rPr lang="en-US" b="1" dirty="0" smtClean="0">
                <a:solidFill>
                  <a:srgbClr val="7030A0"/>
                </a:solidFill>
              </a:rPr>
              <a:t> Physical action- Hands and Mind On</a:t>
            </a:r>
            <a:endParaRPr lang="en-IN" b="1" dirty="0">
              <a:solidFill>
                <a:srgbClr val="7030A0"/>
              </a:solidFill>
            </a:endParaRPr>
          </a:p>
        </p:txBody>
      </p:sp>
    </p:spTree>
    <p:extLst>
      <p:ext uri="{BB962C8B-B14F-4D97-AF65-F5344CB8AC3E}">
        <p14:creationId xmlns:p14="http://schemas.microsoft.com/office/powerpoint/2010/main" val="246609616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703782" y="508000"/>
            <a:ext cx="4963139" cy="584775"/>
          </a:xfrm>
          <a:prstGeom prst="rect">
            <a:avLst/>
          </a:prstGeom>
          <a:noFill/>
        </p:spPr>
        <p:txBody>
          <a:bodyPr wrap="square" rtlCol="0">
            <a:spAutoFit/>
          </a:bodyPr>
          <a:lstStyle/>
          <a:p>
            <a:pPr algn="ctr"/>
            <a:r>
              <a:rPr lang="en-US" sz="3200" b="1" dirty="0" smtClean="0"/>
              <a:t>Harrow’s Taxonomy (1972)</a:t>
            </a:r>
            <a:endParaRPr lang="en-IN" sz="3200" b="1" dirty="0"/>
          </a:p>
        </p:txBody>
      </p:sp>
      <p:graphicFrame>
        <p:nvGraphicFramePr>
          <p:cNvPr id="2" name="Table 1"/>
          <p:cNvGraphicFramePr>
            <a:graphicFrameLocks noGrp="1"/>
          </p:cNvGraphicFramePr>
          <p:nvPr>
            <p:extLst>
              <p:ext uri="{D42A27DB-BD31-4B8C-83A1-F6EECF244321}">
                <p14:modId xmlns:p14="http://schemas.microsoft.com/office/powerpoint/2010/main" val="1293836052"/>
              </p:ext>
            </p:extLst>
          </p:nvPr>
        </p:nvGraphicFramePr>
        <p:xfrm>
          <a:off x="1865746" y="1644074"/>
          <a:ext cx="8793017" cy="4300843"/>
        </p:xfrm>
        <a:graphic>
          <a:graphicData uri="http://schemas.openxmlformats.org/drawingml/2006/table">
            <a:tbl>
              <a:tblPr firstRow="1" bandRow="1">
                <a:tableStyleId>{5C22544A-7EE6-4342-B048-85BDC9FD1C3A}</a:tableStyleId>
              </a:tblPr>
              <a:tblGrid>
                <a:gridCol w="3777000">
                  <a:extLst>
                    <a:ext uri="{9D8B030D-6E8A-4147-A177-3AD203B41FA5}">
                      <a16:colId xmlns="" xmlns:a16="http://schemas.microsoft.com/office/drawing/2014/main" val="2017600031"/>
                    </a:ext>
                  </a:extLst>
                </a:gridCol>
                <a:gridCol w="5016017">
                  <a:extLst>
                    <a:ext uri="{9D8B030D-6E8A-4147-A177-3AD203B41FA5}">
                      <a16:colId xmlns="" xmlns:a16="http://schemas.microsoft.com/office/drawing/2014/main" val="4084171985"/>
                    </a:ext>
                  </a:extLst>
                </a:gridCol>
              </a:tblGrid>
              <a:tr h="484514">
                <a:tc>
                  <a:txBody>
                    <a:bodyPr/>
                    <a:lstStyle/>
                    <a:p>
                      <a:pPr algn="ctr"/>
                      <a:r>
                        <a:rPr lang="en-US" sz="2400" dirty="0" smtClean="0"/>
                        <a:t>Reflex movement</a:t>
                      </a:r>
                      <a:endParaRPr lang="en-IN" sz="2400" dirty="0"/>
                    </a:p>
                  </a:txBody>
                  <a:tcPr/>
                </a:tc>
                <a:tc>
                  <a:txBody>
                    <a:bodyPr/>
                    <a:lstStyle/>
                    <a:p>
                      <a:pPr algn="ctr"/>
                      <a:r>
                        <a:rPr lang="en-US" sz="2400" dirty="0" smtClean="0"/>
                        <a:t>Reaction that are not</a:t>
                      </a:r>
                      <a:r>
                        <a:rPr lang="en-US" sz="2400" baseline="0" dirty="0" smtClean="0"/>
                        <a:t> learned</a:t>
                      </a:r>
                      <a:endParaRPr lang="en-IN" sz="2400" dirty="0"/>
                    </a:p>
                  </a:txBody>
                  <a:tcPr/>
                </a:tc>
                <a:extLst>
                  <a:ext uri="{0D108BD9-81ED-4DB2-BD59-A6C34878D82A}">
                    <a16:rowId xmlns="" xmlns:a16="http://schemas.microsoft.com/office/drawing/2014/main" val="2608280039"/>
                  </a:ext>
                </a:extLst>
              </a:tr>
              <a:tr h="836285">
                <a:tc>
                  <a:txBody>
                    <a:bodyPr/>
                    <a:lstStyle/>
                    <a:p>
                      <a:pPr algn="ctr"/>
                      <a:r>
                        <a:rPr lang="en-US" sz="2400" dirty="0" smtClean="0"/>
                        <a:t>Fundamental movements</a:t>
                      </a:r>
                      <a:endParaRPr lang="en-IN" sz="2400" dirty="0"/>
                    </a:p>
                  </a:txBody>
                  <a:tcPr/>
                </a:tc>
                <a:tc>
                  <a:txBody>
                    <a:bodyPr/>
                    <a:lstStyle/>
                    <a:p>
                      <a:pPr algn="ctr"/>
                      <a:r>
                        <a:rPr lang="en-US" sz="2400" dirty="0" smtClean="0"/>
                        <a:t>Basic movements like walking, grasping etc.</a:t>
                      </a:r>
                      <a:endParaRPr lang="en-IN" sz="2400" dirty="0"/>
                    </a:p>
                  </a:txBody>
                  <a:tcPr/>
                </a:tc>
                <a:extLst>
                  <a:ext uri="{0D108BD9-81ED-4DB2-BD59-A6C34878D82A}">
                    <a16:rowId xmlns="" xmlns:a16="http://schemas.microsoft.com/office/drawing/2014/main" val="788238896"/>
                  </a:ext>
                </a:extLst>
              </a:tr>
              <a:tr h="484514">
                <a:tc>
                  <a:txBody>
                    <a:bodyPr/>
                    <a:lstStyle/>
                    <a:p>
                      <a:pPr algn="ctr"/>
                      <a:r>
                        <a:rPr lang="en-US" sz="2400" dirty="0" smtClean="0"/>
                        <a:t>Perpetual abilities</a:t>
                      </a:r>
                      <a:endParaRPr lang="en-IN" sz="2400" dirty="0"/>
                    </a:p>
                  </a:txBody>
                  <a:tcPr/>
                </a:tc>
                <a:tc>
                  <a:txBody>
                    <a:bodyPr/>
                    <a:lstStyle/>
                    <a:p>
                      <a:pPr algn="ctr"/>
                      <a:r>
                        <a:rPr lang="en-US" sz="2400" dirty="0" smtClean="0"/>
                        <a:t>Response to stimuli:</a:t>
                      </a:r>
                      <a:r>
                        <a:rPr lang="en-US" sz="2400" baseline="0" dirty="0" smtClean="0"/>
                        <a:t> Visual and auditory </a:t>
                      </a:r>
                      <a:endParaRPr lang="en-IN" sz="2400" dirty="0"/>
                    </a:p>
                  </a:txBody>
                  <a:tcPr/>
                </a:tc>
                <a:extLst>
                  <a:ext uri="{0D108BD9-81ED-4DB2-BD59-A6C34878D82A}">
                    <a16:rowId xmlns="" xmlns:a16="http://schemas.microsoft.com/office/drawing/2014/main" val="1295031492"/>
                  </a:ext>
                </a:extLst>
              </a:tr>
              <a:tr h="484514">
                <a:tc>
                  <a:txBody>
                    <a:bodyPr/>
                    <a:lstStyle/>
                    <a:p>
                      <a:pPr algn="ctr"/>
                      <a:r>
                        <a:rPr lang="en-US" sz="2400" dirty="0" smtClean="0"/>
                        <a:t>Physical abilities/ Fitness</a:t>
                      </a:r>
                      <a:endParaRPr lang="en-IN" sz="2400" dirty="0"/>
                    </a:p>
                  </a:txBody>
                  <a:tcPr/>
                </a:tc>
                <a:tc>
                  <a:txBody>
                    <a:bodyPr/>
                    <a:lstStyle/>
                    <a:p>
                      <a:pPr algn="ctr"/>
                      <a:r>
                        <a:rPr lang="en-US" sz="2400" dirty="0" smtClean="0"/>
                        <a:t>Stamina, Strength, Agility</a:t>
                      </a:r>
                      <a:endParaRPr lang="en-IN" sz="2400" dirty="0"/>
                    </a:p>
                  </a:txBody>
                  <a:tcPr/>
                </a:tc>
                <a:extLst>
                  <a:ext uri="{0D108BD9-81ED-4DB2-BD59-A6C34878D82A}">
                    <a16:rowId xmlns="" xmlns:a16="http://schemas.microsoft.com/office/drawing/2014/main" val="4187632887"/>
                  </a:ext>
                </a:extLst>
              </a:tr>
              <a:tr h="836285">
                <a:tc>
                  <a:txBody>
                    <a:bodyPr/>
                    <a:lstStyle/>
                    <a:p>
                      <a:pPr algn="ctr"/>
                      <a:r>
                        <a:rPr lang="en-US" sz="2400" dirty="0" smtClean="0"/>
                        <a:t>Skilled movements</a:t>
                      </a:r>
                      <a:endParaRPr lang="en-IN" sz="2400" dirty="0"/>
                    </a:p>
                  </a:txBody>
                  <a:tcPr/>
                </a:tc>
                <a:tc>
                  <a:txBody>
                    <a:bodyPr/>
                    <a:lstStyle/>
                    <a:p>
                      <a:pPr algn="ctr"/>
                      <a:r>
                        <a:rPr lang="en-US" sz="2400" dirty="0" smtClean="0"/>
                        <a:t>Acting, Advanced learned movements on the spot</a:t>
                      </a:r>
                      <a:endParaRPr lang="en-IN" sz="2400" dirty="0"/>
                    </a:p>
                  </a:txBody>
                  <a:tcPr/>
                </a:tc>
                <a:extLst>
                  <a:ext uri="{0D108BD9-81ED-4DB2-BD59-A6C34878D82A}">
                    <a16:rowId xmlns="" xmlns:a16="http://schemas.microsoft.com/office/drawing/2014/main" val="744693941"/>
                  </a:ext>
                </a:extLst>
              </a:tr>
              <a:tr h="836285">
                <a:tc>
                  <a:txBody>
                    <a:bodyPr/>
                    <a:lstStyle/>
                    <a:p>
                      <a:pPr algn="ctr"/>
                      <a:r>
                        <a:rPr lang="en-US" sz="2400" dirty="0" smtClean="0"/>
                        <a:t>Non-Discursive Communication</a:t>
                      </a:r>
                      <a:endParaRPr lang="en-IN" sz="2400" dirty="0"/>
                    </a:p>
                  </a:txBody>
                  <a:tcPr/>
                </a:tc>
                <a:tc>
                  <a:txBody>
                    <a:bodyPr/>
                    <a:lstStyle/>
                    <a:p>
                      <a:pPr algn="ctr"/>
                      <a:r>
                        <a:rPr lang="en-US" sz="2400" dirty="0" smtClean="0"/>
                        <a:t>Use Effective body language: gestures, expressions </a:t>
                      </a:r>
                      <a:endParaRPr lang="en-IN" sz="2400" dirty="0"/>
                    </a:p>
                  </a:txBody>
                  <a:tcPr/>
                </a:tc>
                <a:extLst>
                  <a:ext uri="{0D108BD9-81ED-4DB2-BD59-A6C34878D82A}">
                    <a16:rowId xmlns="" xmlns:a16="http://schemas.microsoft.com/office/drawing/2014/main" val="1669143892"/>
                  </a:ext>
                </a:extLst>
              </a:tr>
            </a:tbl>
          </a:graphicData>
        </a:graphic>
      </p:graphicFrame>
    </p:spTree>
    <p:extLst>
      <p:ext uri="{BB962C8B-B14F-4D97-AF65-F5344CB8AC3E}">
        <p14:creationId xmlns:p14="http://schemas.microsoft.com/office/powerpoint/2010/main" val="10976882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7030A0"/>
                </a:solidFill>
              </a:rPr>
              <a:t>Criterion 1: </a:t>
            </a:r>
            <a:r>
              <a:rPr lang="en-US" sz="3200" b="1" dirty="0">
                <a:solidFill>
                  <a:srgbClr val="7030A0"/>
                </a:solidFill>
              </a:rPr>
              <a:t>Vision, Mission and Program Educational </a:t>
            </a:r>
            <a:r>
              <a:rPr lang="en-US" sz="3200" b="1" dirty="0" smtClean="0">
                <a:solidFill>
                  <a:srgbClr val="7030A0"/>
                </a:solidFill>
              </a:rPr>
              <a:t>Objectives (50)</a:t>
            </a:r>
            <a:endParaRPr lang="en-IN" sz="3200" b="1" dirty="0">
              <a:solidFill>
                <a:srgbClr val="7030A0"/>
              </a:solidFill>
            </a:endParaRPr>
          </a:p>
        </p:txBody>
      </p:sp>
      <p:sp>
        <p:nvSpPr>
          <p:cNvPr id="3" name="Content Placeholder 2"/>
          <p:cNvSpPr>
            <a:spLocks noGrp="1"/>
          </p:cNvSpPr>
          <p:nvPr>
            <p:ph idx="1"/>
          </p:nvPr>
        </p:nvSpPr>
        <p:spPr>
          <a:xfrm>
            <a:off x="838200" y="1825625"/>
            <a:ext cx="10515600" cy="4639830"/>
          </a:xfrm>
        </p:spPr>
        <p:txBody>
          <a:bodyPr>
            <a:normAutofit lnSpcReduction="10000"/>
          </a:bodyPr>
          <a:lstStyle/>
          <a:p>
            <a:r>
              <a:rPr lang="en-US" dirty="0"/>
              <a:t>A. Availability of the Vision &amp; Mission statements of the Department (1)</a:t>
            </a:r>
          </a:p>
          <a:p>
            <a:r>
              <a:rPr lang="en-US" dirty="0"/>
              <a:t>B. Appropriateness/Relevance of the Statements (2)</a:t>
            </a:r>
          </a:p>
          <a:p>
            <a:r>
              <a:rPr lang="en-US" dirty="0"/>
              <a:t>C. Consistency of the Department statements with the Institute statements (2</a:t>
            </a:r>
            <a:r>
              <a:rPr lang="en-US" dirty="0" smtClean="0"/>
              <a:t>)</a:t>
            </a:r>
          </a:p>
          <a:p>
            <a:r>
              <a:rPr lang="en-US" dirty="0"/>
              <a:t>A. Listing of the Program Educational Objectives (3 to 5) of the program under </a:t>
            </a:r>
            <a:r>
              <a:rPr lang="en-US" dirty="0" smtClean="0"/>
              <a:t>consideration </a:t>
            </a:r>
            <a:r>
              <a:rPr lang="en-IN" dirty="0" smtClean="0"/>
              <a:t>(5)</a:t>
            </a:r>
            <a:r>
              <a:rPr lang="en-US" dirty="0"/>
              <a:t> </a:t>
            </a:r>
            <a:endParaRPr lang="en-US" dirty="0" smtClean="0"/>
          </a:p>
          <a:p>
            <a:r>
              <a:rPr lang="en-US" dirty="0" smtClean="0"/>
              <a:t>A</a:t>
            </a:r>
            <a:r>
              <a:rPr lang="en-US" dirty="0"/>
              <a:t>. Adequacy in respect of publication &amp; dissemination (3)</a:t>
            </a:r>
          </a:p>
          <a:p>
            <a:r>
              <a:rPr lang="en-US" dirty="0"/>
              <a:t>B. Process of dissemination among stakeholders (3)</a:t>
            </a:r>
          </a:p>
          <a:p>
            <a:r>
              <a:rPr lang="en-US" dirty="0"/>
              <a:t>C. Extent of awareness of Vision, Mission &amp; PEOs among the stakeholder (9)</a:t>
            </a:r>
            <a:endParaRPr lang="en-IN" dirty="0" smtClean="0"/>
          </a:p>
          <a:p>
            <a:endParaRPr lang="en-US" dirty="0"/>
          </a:p>
        </p:txBody>
      </p:sp>
    </p:spTree>
    <p:extLst>
      <p:ext uri="{BB962C8B-B14F-4D97-AF65-F5344CB8AC3E}">
        <p14:creationId xmlns:p14="http://schemas.microsoft.com/office/powerpoint/2010/main" val="77790867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789382" y="406400"/>
            <a:ext cx="4963139" cy="584775"/>
          </a:xfrm>
          <a:prstGeom prst="rect">
            <a:avLst/>
          </a:prstGeom>
          <a:noFill/>
        </p:spPr>
        <p:txBody>
          <a:bodyPr wrap="square" rtlCol="0">
            <a:spAutoFit/>
          </a:bodyPr>
          <a:lstStyle/>
          <a:p>
            <a:pPr algn="ctr"/>
            <a:r>
              <a:rPr lang="en-US" sz="3200" b="1" dirty="0" smtClean="0"/>
              <a:t>Dave’s Taxonomy (1975)</a:t>
            </a:r>
            <a:endParaRPr lang="en-IN" sz="3200" b="1" dirty="0"/>
          </a:p>
        </p:txBody>
      </p:sp>
      <p:graphicFrame>
        <p:nvGraphicFramePr>
          <p:cNvPr id="2" name="Table 1"/>
          <p:cNvGraphicFramePr>
            <a:graphicFrameLocks noGrp="1"/>
          </p:cNvGraphicFramePr>
          <p:nvPr>
            <p:extLst>
              <p:ext uri="{D42A27DB-BD31-4B8C-83A1-F6EECF244321}">
                <p14:modId xmlns:p14="http://schemas.microsoft.com/office/powerpoint/2010/main" val="2666595445"/>
              </p:ext>
            </p:extLst>
          </p:nvPr>
        </p:nvGraphicFramePr>
        <p:xfrm>
          <a:off x="1838036" y="1708729"/>
          <a:ext cx="8599055" cy="4154775"/>
        </p:xfrm>
        <a:graphic>
          <a:graphicData uri="http://schemas.openxmlformats.org/drawingml/2006/table">
            <a:tbl>
              <a:tblPr firstRow="1" bandRow="1">
                <a:tableStyleId>{5C22544A-7EE6-4342-B048-85BDC9FD1C3A}</a:tableStyleId>
              </a:tblPr>
              <a:tblGrid>
                <a:gridCol w="3693685">
                  <a:extLst>
                    <a:ext uri="{9D8B030D-6E8A-4147-A177-3AD203B41FA5}">
                      <a16:colId xmlns="" xmlns:a16="http://schemas.microsoft.com/office/drawing/2014/main" val="2017600031"/>
                    </a:ext>
                  </a:extLst>
                </a:gridCol>
                <a:gridCol w="4905370">
                  <a:extLst>
                    <a:ext uri="{9D8B030D-6E8A-4147-A177-3AD203B41FA5}">
                      <a16:colId xmlns="" xmlns:a16="http://schemas.microsoft.com/office/drawing/2014/main" val="4084171985"/>
                    </a:ext>
                  </a:extLst>
                </a:gridCol>
              </a:tblGrid>
              <a:tr h="836285">
                <a:tc>
                  <a:txBody>
                    <a:bodyPr/>
                    <a:lstStyle/>
                    <a:p>
                      <a:r>
                        <a:rPr lang="en-US" sz="2400" dirty="0" smtClean="0"/>
                        <a:t>Naturalization</a:t>
                      </a:r>
                      <a:endParaRPr lang="en-IN" sz="2400" dirty="0"/>
                    </a:p>
                  </a:txBody>
                  <a:tcPr/>
                </a:tc>
                <a:tc>
                  <a:txBody>
                    <a:bodyPr/>
                    <a:lstStyle/>
                    <a:p>
                      <a:r>
                        <a:rPr lang="en-US" sz="2400" dirty="0" smtClean="0"/>
                        <a:t>Perform the skill from memory without much thought</a:t>
                      </a:r>
                      <a:endParaRPr lang="en-IN" sz="2400" dirty="0"/>
                    </a:p>
                  </a:txBody>
                  <a:tcPr/>
                </a:tc>
                <a:extLst>
                  <a:ext uri="{0D108BD9-81ED-4DB2-BD59-A6C34878D82A}">
                    <a16:rowId xmlns="" xmlns:a16="http://schemas.microsoft.com/office/drawing/2014/main" val="788238896"/>
                  </a:ext>
                </a:extLst>
              </a:tr>
              <a:tr h="484514">
                <a:tc>
                  <a:txBody>
                    <a:bodyPr/>
                    <a:lstStyle/>
                    <a:p>
                      <a:r>
                        <a:rPr lang="en-US" sz="2400" dirty="0" smtClean="0"/>
                        <a:t>Articulation</a:t>
                      </a:r>
                      <a:endParaRPr lang="en-IN" sz="2400" dirty="0"/>
                    </a:p>
                  </a:txBody>
                  <a:tcPr/>
                </a:tc>
                <a:tc>
                  <a:txBody>
                    <a:bodyPr/>
                    <a:lstStyle/>
                    <a:p>
                      <a:r>
                        <a:rPr lang="en-US" sz="2400" dirty="0" smtClean="0"/>
                        <a:t>Coordinate,</a:t>
                      </a:r>
                      <a:r>
                        <a:rPr lang="en-US" sz="2400" baseline="0" dirty="0" smtClean="0"/>
                        <a:t> adapt, action for consistency and novelty </a:t>
                      </a:r>
                      <a:endParaRPr lang="en-IN" sz="2400" dirty="0"/>
                    </a:p>
                  </a:txBody>
                  <a:tcPr/>
                </a:tc>
                <a:extLst>
                  <a:ext uri="{0D108BD9-81ED-4DB2-BD59-A6C34878D82A}">
                    <a16:rowId xmlns="" xmlns:a16="http://schemas.microsoft.com/office/drawing/2014/main" val="1295031492"/>
                  </a:ext>
                </a:extLst>
              </a:tr>
              <a:tr h="484514">
                <a:tc>
                  <a:txBody>
                    <a:bodyPr/>
                    <a:lstStyle/>
                    <a:p>
                      <a:r>
                        <a:rPr lang="en-US" sz="2400" dirty="0" smtClean="0"/>
                        <a:t>Precision</a:t>
                      </a:r>
                      <a:endParaRPr lang="en-IN" sz="2400" dirty="0"/>
                    </a:p>
                  </a:txBody>
                  <a:tcPr/>
                </a:tc>
                <a:tc>
                  <a:txBody>
                    <a:bodyPr/>
                    <a:lstStyle/>
                    <a:p>
                      <a:r>
                        <a:rPr lang="en-US" sz="2400" dirty="0" smtClean="0"/>
                        <a:t>Perform with precision and without assistant</a:t>
                      </a:r>
                      <a:endParaRPr lang="en-IN" sz="2400" dirty="0"/>
                    </a:p>
                  </a:txBody>
                  <a:tcPr/>
                </a:tc>
                <a:extLst>
                  <a:ext uri="{0D108BD9-81ED-4DB2-BD59-A6C34878D82A}">
                    <a16:rowId xmlns="" xmlns:a16="http://schemas.microsoft.com/office/drawing/2014/main" val="4187632887"/>
                  </a:ext>
                </a:extLst>
              </a:tr>
              <a:tr h="836285">
                <a:tc>
                  <a:txBody>
                    <a:bodyPr/>
                    <a:lstStyle/>
                    <a:p>
                      <a:r>
                        <a:rPr lang="en-US" sz="2400" dirty="0" smtClean="0"/>
                        <a:t>Manipulations</a:t>
                      </a:r>
                      <a:endParaRPr lang="en-IN" sz="2400" dirty="0"/>
                    </a:p>
                  </a:txBody>
                  <a:tcPr/>
                </a:tc>
                <a:tc>
                  <a:txBody>
                    <a:bodyPr/>
                    <a:lstStyle/>
                    <a:p>
                      <a:r>
                        <a:rPr lang="en-US" sz="2400" dirty="0" smtClean="0"/>
                        <a:t>Perform actions</a:t>
                      </a:r>
                      <a:r>
                        <a:rPr lang="en-US" sz="2400" baseline="0" dirty="0" smtClean="0"/>
                        <a:t> from memory or set of directions</a:t>
                      </a:r>
                      <a:endParaRPr lang="en-IN" sz="2400" dirty="0"/>
                    </a:p>
                  </a:txBody>
                  <a:tcPr/>
                </a:tc>
                <a:extLst>
                  <a:ext uri="{0D108BD9-81ED-4DB2-BD59-A6C34878D82A}">
                    <a16:rowId xmlns="" xmlns:a16="http://schemas.microsoft.com/office/drawing/2014/main" val="744693941"/>
                  </a:ext>
                </a:extLst>
              </a:tr>
              <a:tr h="836285">
                <a:tc>
                  <a:txBody>
                    <a:bodyPr/>
                    <a:lstStyle/>
                    <a:p>
                      <a:r>
                        <a:rPr lang="en-US" sz="2400" dirty="0" smtClean="0"/>
                        <a:t>Imitation</a:t>
                      </a:r>
                      <a:endParaRPr lang="en-IN" sz="2400" dirty="0"/>
                    </a:p>
                  </a:txBody>
                  <a:tcPr/>
                </a:tc>
                <a:tc>
                  <a:txBody>
                    <a:bodyPr/>
                    <a:lstStyle/>
                    <a:p>
                      <a:r>
                        <a:rPr lang="en-US" sz="2400" dirty="0" smtClean="0"/>
                        <a:t>Copy the action shown during Demo.</a:t>
                      </a:r>
                      <a:endParaRPr lang="en-IN" sz="2400" dirty="0"/>
                    </a:p>
                  </a:txBody>
                  <a:tcPr/>
                </a:tc>
                <a:extLst>
                  <a:ext uri="{0D108BD9-81ED-4DB2-BD59-A6C34878D82A}">
                    <a16:rowId xmlns="" xmlns:a16="http://schemas.microsoft.com/office/drawing/2014/main" val="1669143892"/>
                  </a:ext>
                </a:extLst>
              </a:tr>
            </a:tbl>
          </a:graphicData>
        </a:graphic>
      </p:graphicFrame>
    </p:spTree>
    <p:extLst>
      <p:ext uri="{BB962C8B-B14F-4D97-AF65-F5344CB8AC3E}">
        <p14:creationId xmlns:p14="http://schemas.microsoft.com/office/powerpoint/2010/main" val="334323763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236082081"/>
              </p:ext>
            </p:extLst>
          </p:nvPr>
        </p:nvGraphicFramePr>
        <p:xfrm>
          <a:off x="979054" y="949321"/>
          <a:ext cx="10806545" cy="5569170"/>
        </p:xfrm>
        <a:graphic>
          <a:graphicData uri="http://schemas.openxmlformats.org/drawingml/2006/table">
            <a:tbl>
              <a:tblPr firstRow="1" bandRow="1">
                <a:tableStyleId>{5C22544A-7EE6-4342-B048-85BDC9FD1C3A}</a:tableStyleId>
              </a:tblPr>
              <a:tblGrid>
                <a:gridCol w="4414982">
                  <a:extLst>
                    <a:ext uri="{9D8B030D-6E8A-4147-A177-3AD203B41FA5}">
                      <a16:colId xmlns="" xmlns:a16="http://schemas.microsoft.com/office/drawing/2014/main" val="53302179"/>
                    </a:ext>
                  </a:extLst>
                </a:gridCol>
                <a:gridCol w="6391563">
                  <a:extLst>
                    <a:ext uri="{9D8B030D-6E8A-4147-A177-3AD203B41FA5}">
                      <a16:colId xmlns="" xmlns:a16="http://schemas.microsoft.com/office/drawing/2014/main" val="2979440308"/>
                    </a:ext>
                  </a:extLst>
                </a:gridCol>
              </a:tblGrid>
              <a:tr h="259080">
                <a:tc>
                  <a:txBody>
                    <a:bodyPr/>
                    <a:lstStyle/>
                    <a:p>
                      <a:pPr algn="ctr"/>
                      <a:endParaRPr lang="en-IN" sz="2800" dirty="0"/>
                    </a:p>
                  </a:txBody>
                  <a:tcPr/>
                </a:tc>
                <a:tc>
                  <a:txBody>
                    <a:bodyPr/>
                    <a:lstStyle/>
                    <a:p>
                      <a:pPr algn="ctr"/>
                      <a:endParaRPr lang="en-IN" sz="2400" dirty="0"/>
                    </a:p>
                  </a:txBody>
                  <a:tcPr/>
                </a:tc>
                <a:extLst>
                  <a:ext uri="{0D108BD9-81ED-4DB2-BD59-A6C34878D82A}">
                    <a16:rowId xmlns="" xmlns:a16="http://schemas.microsoft.com/office/drawing/2014/main" val="3101364051"/>
                  </a:ext>
                </a:extLst>
              </a:tr>
              <a:tr h="2590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Origination</a:t>
                      </a:r>
                      <a:endParaRPr lang="en-IN" sz="2400" dirty="0" smtClean="0"/>
                    </a:p>
                  </a:txBody>
                  <a:tcPr/>
                </a:tc>
                <a:tc>
                  <a:txBody>
                    <a:bodyPr/>
                    <a:lstStyle/>
                    <a:p>
                      <a:r>
                        <a:rPr lang="en-US" sz="2400" b="0" i="0" kern="1200" dirty="0" smtClean="0">
                          <a:solidFill>
                            <a:schemeClr val="dk1"/>
                          </a:solidFill>
                          <a:effectLst/>
                          <a:latin typeface="+mn-lt"/>
                          <a:ea typeface="+mn-ea"/>
                          <a:cs typeface="+mn-cs"/>
                        </a:rPr>
                        <a:t>Ability to create new movements or patterns of movement.</a:t>
                      </a:r>
                      <a:endParaRPr lang="en-IN" sz="2400" dirty="0"/>
                    </a:p>
                  </a:txBody>
                  <a:tcPr/>
                </a:tc>
                <a:extLst>
                  <a:ext uri="{0D108BD9-81ED-4DB2-BD59-A6C34878D82A}">
                    <a16:rowId xmlns="" xmlns:a16="http://schemas.microsoft.com/office/drawing/2014/main" val="1159292420"/>
                  </a:ext>
                </a:extLst>
              </a:tr>
              <a:tr h="468105">
                <a:tc>
                  <a:txBody>
                    <a:bodyPr/>
                    <a:lstStyle/>
                    <a:p>
                      <a:r>
                        <a:rPr lang="en-US" sz="2400" dirty="0" smtClean="0"/>
                        <a:t>Adaptation</a:t>
                      </a:r>
                      <a:endParaRPr lang="en-IN" sz="2400" dirty="0"/>
                    </a:p>
                  </a:txBody>
                  <a:tcPr/>
                </a:tc>
                <a:tc>
                  <a:txBody>
                    <a:bodyPr/>
                    <a:lstStyle/>
                    <a:p>
                      <a:r>
                        <a:rPr lang="en-US" sz="2400" b="0" i="0" kern="1200" dirty="0" smtClean="0">
                          <a:solidFill>
                            <a:schemeClr val="dk1"/>
                          </a:solidFill>
                          <a:effectLst/>
                          <a:latin typeface="+mn-lt"/>
                          <a:ea typeface="+mn-ea"/>
                          <a:cs typeface="+mn-cs"/>
                        </a:rPr>
                        <a:t>Involves modifying motor skills to fit changing situations</a:t>
                      </a:r>
                      <a:endParaRPr lang="en-IN" sz="2400" dirty="0"/>
                    </a:p>
                  </a:txBody>
                  <a:tcPr/>
                </a:tc>
                <a:extLst>
                  <a:ext uri="{0D108BD9-81ED-4DB2-BD59-A6C34878D82A}">
                    <a16:rowId xmlns="" xmlns:a16="http://schemas.microsoft.com/office/drawing/2014/main" val="4137853972"/>
                  </a:ext>
                </a:extLst>
              </a:tr>
              <a:tr h="807962">
                <a:tc>
                  <a:txBody>
                    <a:bodyPr/>
                    <a:lstStyle/>
                    <a:p>
                      <a:r>
                        <a:rPr lang="en-US" sz="2400" dirty="0" smtClean="0"/>
                        <a:t>Complex Overt Response (Expert)</a:t>
                      </a:r>
                      <a:endParaRPr lang="en-IN" sz="2400" dirty="0"/>
                    </a:p>
                  </a:txBody>
                  <a:tcPr/>
                </a:tc>
                <a:tc>
                  <a:txBody>
                    <a:bodyPr/>
                    <a:lstStyle/>
                    <a:p>
                      <a:r>
                        <a:rPr lang="en-US" sz="2400" b="0" i="0" kern="1200" dirty="0" smtClean="0">
                          <a:solidFill>
                            <a:schemeClr val="dk1"/>
                          </a:solidFill>
                          <a:effectLst/>
                          <a:latin typeface="+mn-lt"/>
                          <a:ea typeface="+mn-ea"/>
                          <a:cs typeface="+mn-cs"/>
                        </a:rPr>
                        <a:t>Ability to perform a motor skill in a proficient and well-coordinated manner</a:t>
                      </a:r>
                      <a:endParaRPr lang="en-IN" sz="2400" dirty="0"/>
                    </a:p>
                  </a:txBody>
                  <a:tcPr/>
                </a:tc>
                <a:extLst>
                  <a:ext uri="{0D108BD9-81ED-4DB2-BD59-A6C34878D82A}">
                    <a16:rowId xmlns="" xmlns:a16="http://schemas.microsoft.com/office/drawing/2014/main" val="106516452"/>
                  </a:ext>
                </a:extLst>
              </a:tr>
              <a:tr h="468105">
                <a:tc>
                  <a:txBody>
                    <a:bodyPr/>
                    <a:lstStyle/>
                    <a:p>
                      <a:r>
                        <a:rPr lang="en-US" sz="2400" dirty="0" smtClean="0"/>
                        <a:t>Mechanism( Basic Proficiency)</a:t>
                      </a:r>
                      <a:endParaRPr lang="en-IN" sz="2400" dirty="0"/>
                    </a:p>
                  </a:txBody>
                  <a:tcPr/>
                </a:tc>
                <a:tc>
                  <a:txBody>
                    <a:bodyPr/>
                    <a:lstStyle/>
                    <a:p>
                      <a:r>
                        <a:rPr lang="en-US" sz="2400" b="0" i="0" kern="1200" dirty="0" smtClean="0">
                          <a:solidFill>
                            <a:schemeClr val="dk1"/>
                          </a:solidFill>
                          <a:effectLst/>
                          <a:latin typeface="+mn-lt"/>
                          <a:ea typeface="+mn-ea"/>
                          <a:cs typeface="+mn-cs"/>
                        </a:rPr>
                        <a:t>Ability to perform complex movements with precision</a:t>
                      </a:r>
                      <a:endParaRPr lang="en-IN" sz="2400" dirty="0"/>
                    </a:p>
                  </a:txBody>
                  <a:tcPr/>
                </a:tc>
                <a:extLst>
                  <a:ext uri="{0D108BD9-81ED-4DB2-BD59-A6C34878D82A}">
                    <a16:rowId xmlns="" xmlns:a16="http://schemas.microsoft.com/office/drawing/2014/main" val="1808486005"/>
                  </a:ext>
                </a:extLst>
              </a:tr>
              <a:tr h="468105">
                <a:tc>
                  <a:txBody>
                    <a:bodyPr/>
                    <a:lstStyle/>
                    <a:p>
                      <a:r>
                        <a:rPr lang="en-US" sz="2400" dirty="0" smtClean="0"/>
                        <a:t>Guided Response</a:t>
                      </a:r>
                      <a:endParaRPr lang="en-IN" sz="2400" dirty="0"/>
                    </a:p>
                  </a:txBody>
                  <a:tcPr/>
                </a:tc>
                <a:tc>
                  <a:txBody>
                    <a:bodyPr/>
                    <a:lstStyle/>
                    <a:p>
                      <a:r>
                        <a:rPr lang="en-US" sz="2400" b="0" i="0" kern="1200" dirty="0" smtClean="0">
                          <a:solidFill>
                            <a:schemeClr val="dk1"/>
                          </a:solidFill>
                          <a:effectLst/>
                          <a:latin typeface="+mn-lt"/>
                          <a:ea typeface="+mn-ea"/>
                          <a:cs typeface="+mn-cs"/>
                        </a:rPr>
                        <a:t>Involves the imitation of demonstrated skills</a:t>
                      </a:r>
                      <a:endParaRPr lang="en-IN" sz="2400" dirty="0"/>
                    </a:p>
                  </a:txBody>
                  <a:tcPr/>
                </a:tc>
                <a:extLst>
                  <a:ext uri="{0D108BD9-81ED-4DB2-BD59-A6C34878D82A}">
                    <a16:rowId xmlns="" xmlns:a16="http://schemas.microsoft.com/office/drawing/2014/main" val="1677725231"/>
                  </a:ext>
                </a:extLst>
              </a:tr>
              <a:tr h="468105">
                <a:tc>
                  <a:txBody>
                    <a:bodyPr/>
                    <a:lstStyle/>
                    <a:p>
                      <a:r>
                        <a:rPr lang="en-US" sz="2400" dirty="0" smtClean="0"/>
                        <a:t>Set</a:t>
                      </a:r>
                      <a:endParaRPr lang="en-IN" sz="2400" dirty="0"/>
                    </a:p>
                  </a:txBody>
                  <a:tcPr/>
                </a:tc>
                <a:tc>
                  <a:txBody>
                    <a:bodyPr/>
                    <a:lstStyle/>
                    <a:p>
                      <a:r>
                        <a:rPr lang="en-US" sz="2400" b="0" i="0" kern="1200" dirty="0" smtClean="0">
                          <a:solidFill>
                            <a:schemeClr val="dk1"/>
                          </a:solidFill>
                          <a:effectLst/>
                          <a:latin typeface="+mn-lt"/>
                          <a:ea typeface="+mn-ea"/>
                          <a:cs typeface="+mn-cs"/>
                        </a:rPr>
                        <a:t>Refers to the readiness to act and involves mental, physical, and emotional aspects</a:t>
                      </a:r>
                      <a:endParaRPr lang="en-IN" sz="2400" dirty="0"/>
                    </a:p>
                  </a:txBody>
                  <a:tcPr/>
                </a:tc>
                <a:extLst>
                  <a:ext uri="{0D108BD9-81ED-4DB2-BD59-A6C34878D82A}">
                    <a16:rowId xmlns="" xmlns:a16="http://schemas.microsoft.com/office/drawing/2014/main" val="954377370"/>
                  </a:ext>
                </a:extLst>
              </a:tr>
              <a:tr h="468105">
                <a:tc>
                  <a:txBody>
                    <a:bodyPr/>
                    <a:lstStyle/>
                    <a:p>
                      <a:r>
                        <a:rPr lang="en-US" sz="2400" dirty="0" smtClean="0"/>
                        <a:t>Perception (Awareness)</a:t>
                      </a:r>
                      <a:endParaRPr lang="en-IN" sz="2400" dirty="0"/>
                    </a:p>
                  </a:txBody>
                  <a:tcPr/>
                </a:tc>
                <a:tc>
                  <a:txBody>
                    <a:bodyPr/>
                    <a:lstStyle/>
                    <a:p>
                      <a:r>
                        <a:rPr lang="en-US" sz="2400" b="0" i="0" kern="1200" dirty="0" smtClean="0">
                          <a:solidFill>
                            <a:schemeClr val="dk1"/>
                          </a:solidFill>
                          <a:effectLst/>
                          <a:latin typeface="+mn-lt"/>
                          <a:ea typeface="+mn-ea"/>
                          <a:cs typeface="+mn-cs"/>
                        </a:rPr>
                        <a:t>Ability to use sensory cues to guide motor activity.</a:t>
                      </a:r>
                      <a:endParaRPr lang="en-IN" sz="2400" dirty="0"/>
                    </a:p>
                  </a:txBody>
                  <a:tcPr/>
                </a:tc>
                <a:extLst>
                  <a:ext uri="{0D108BD9-81ED-4DB2-BD59-A6C34878D82A}">
                    <a16:rowId xmlns="" xmlns:a16="http://schemas.microsoft.com/office/drawing/2014/main" val="2565146899"/>
                  </a:ext>
                </a:extLst>
              </a:tr>
            </a:tbl>
          </a:graphicData>
        </a:graphic>
      </p:graphicFrame>
      <p:sp>
        <p:nvSpPr>
          <p:cNvPr id="4" name="TextBox 3"/>
          <p:cNvSpPr txBox="1"/>
          <p:nvPr/>
        </p:nvSpPr>
        <p:spPr>
          <a:xfrm>
            <a:off x="2789382" y="230909"/>
            <a:ext cx="6456218" cy="584775"/>
          </a:xfrm>
          <a:prstGeom prst="rect">
            <a:avLst/>
          </a:prstGeom>
          <a:noFill/>
        </p:spPr>
        <p:txBody>
          <a:bodyPr wrap="square" rtlCol="0">
            <a:spAutoFit/>
          </a:bodyPr>
          <a:lstStyle/>
          <a:p>
            <a:pPr algn="ctr"/>
            <a:r>
              <a:rPr lang="en-US" sz="3200" b="1" dirty="0" smtClean="0"/>
              <a:t>Simpson’s Taxonomy</a:t>
            </a:r>
            <a:endParaRPr lang="en-IN" sz="3200" b="1" dirty="0"/>
          </a:p>
        </p:txBody>
      </p:sp>
    </p:spTree>
    <p:extLst>
      <p:ext uri="{BB962C8B-B14F-4D97-AF65-F5344CB8AC3E}">
        <p14:creationId xmlns:p14="http://schemas.microsoft.com/office/powerpoint/2010/main" val="92902039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003727936"/>
              </p:ext>
            </p:extLst>
          </p:nvPr>
        </p:nvGraphicFramePr>
        <p:xfrm>
          <a:off x="979054" y="949321"/>
          <a:ext cx="10806545" cy="5660610"/>
        </p:xfrm>
        <a:graphic>
          <a:graphicData uri="http://schemas.openxmlformats.org/drawingml/2006/table">
            <a:tbl>
              <a:tblPr firstRow="1" bandRow="1">
                <a:tableStyleId>{5C22544A-7EE6-4342-B048-85BDC9FD1C3A}</a:tableStyleId>
              </a:tblPr>
              <a:tblGrid>
                <a:gridCol w="7573819">
                  <a:extLst>
                    <a:ext uri="{9D8B030D-6E8A-4147-A177-3AD203B41FA5}">
                      <a16:colId xmlns="" xmlns:a16="http://schemas.microsoft.com/office/drawing/2014/main" val="53302179"/>
                    </a:ext>
                  </a:extLst>
                </a:gridCol>
                <a:gridCol w="3232726">
                  <a:extLst>
                    <a:ext uri="{9D8B030D-6E8A-4147-A177-3AD203B41FA5}">
                      <a16:colId xmlns="" xmlns:a16="http://schemas.microsoft.com/office/drawing/2014/main" val="2979440308"/>
                    </a:ext>
                  </a:extLst>
                </a:gridCol>
              </a:tblGrid>
              <a:tr h="259080">
                <a:tc>
                  <a:txBody>
                    <a:bodyPr/>
                    <a:lstStyle/>
                    <a:p>
                      <a:pPr algn="ctr"/>
                      <a:r>
                        <a:rPr lang="en-US" sz="2800" dirty="0" smtClean="0"/>
                        <a:t>Simpson’s Psychomotor</a:t>
                      </a:r>
                      <a:endParaRPr lang="en-IN" sz="2800" dirty="0"/>
                    </a:p>
                  </a:txBody>
                  <a:tcPr/>
                </a:tc>
                <a:tc>
                  <a:txBody>
                    <a:bodyPr/>
                    <a:lstStyle/>
                    <a:p>
                      <a:pPr algn="ctr"/>
                      <a:r>
                        <a:rPr lang="en-US" sz="2400" dirty="0" smtClean="0"/>
                        <a:t>Bloom’s Cognitive</a:t>
                      </a:r>
                      <a:endParaRPr lang="en-IN" sz="2400" dirty="0"/>
                    </a:p>
                  </a:txBody>
                  <a:tcPr/>
                </a:tc>
                <a:extLst>
                  <a:ext uri="{0D108BD9-81ED-4DB2-BD59-A6C34878D82A}">
                    <a16:rowId xmlns="" xmlns:a16="http://schemas.microsoft.com/office/drawing/2014/main" val="3101364051"/>
                  </a:ext>
                </a:extLst>
              </a:tr>
              <a:tr h="2590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Origination </a:t>
                      </a:r>
                      <a:r>
                        <a:rPr lang="en-US" sz="1800" dirty="0" smtClean="0">
                          <a:solidFill>
                            <a:srgbClr val="C00000"/>
                          </a:solidFill>
                        </a:rPr>
                        <a:t>(</a:t>
                      </a:r>
                      <a:r>
                        <a:rPr lang="en-US" sz="1800" b="0" i="0" kern="1200" dirty="0" smtClean="0">
                          <a:solidFill>
                            <a:srgbClr val="C00000"/>
                          </a:solidFill>
                          <a:effectLst/>
                          <a:latin typeface="+mn-lt"/>
                          <a:ea typeface="+mn-ea"/>
                          <a:cs typeface="+mn-cs"/>
                        </a:rPr>
                        <a:t>arranges, builds, combines, composes, constructs, creates, designs, initiate, makes, originates)</a:t>
                      </a:r>
                      <a:endParaRPr lang="en-IN" sz="2400" dirty="0" smtClean="0">
                        <a:solidFill>
                          <a:srgbClr val="C00000"/>
                        </a:solidFill>
                      </a:endParaRPr>
                    </a:p>
                  </a:txBody>
                  <a:tcPr/>
                </a:tc>
                <a:tc>
                  <a:txBody>
                    <a:bodyPr/>
                    <a:lstStyle/>
                    <a:p>
                      <a:r>
                        <a:rPr lang="en-US" sz="2400" b="0" i="0" kern="1200" dirty="0" smtClean="0">
                          <a:solidFill>
                            <a:schemeClr val="dk1"/>
                          </a:solidFill>
                          <a:effectLst/>
                          <a:latin typeface="+mn-lt"/>
                          <a:ea typeface="+mn-ea"/>
                          <a:cs typeface="+mn-cs"/>
                        </a:rPr>
                        <a:t>Create</a:t>
                      </a:r>
                      <a:endParaRPr lang="en-IN" sz="2400" dirty="0"/>
                    </a:p>
                  </a:txBody>
                  <a:tcPr/>
                </a:tc>
                <a:extLst>
                  <a:ext uri="{0D108BD9-81ED-4DB2-BD59-A6C34878D82A}">
                    <a16:rowId xmlns="" xmlns:a16="http://schemas.microsoft.com/office/drawing/2014/main" val="1159292420"/>
                  </a:ext>
                </a:extLst>
              </a:tr>
              <a:tr h="468105">
                <a:tc>
                  <a:txBody>
                    <a:bodyPr/>
                    <a:lstStyle/>
                    <a:p>
                      <a:r>
                        <a:rPr lang="en-US" sz="2400" dirty="0" smtClean="0"/>
                        <a:t>Adaptation</a:t>
                      </a:r>
                      <a:r>
                        <a:rPr lang="en-IN" sz="1800" b="0" i="0" kern="1200" dirty="0" smtClean="0">
                          <a:solidFill>
                            <a:schemeClr val="dk1"/>
                          </a:solidFill>
                          <a:effectLst/>
                          <a:latin typeface="+mn-lt"/>
                          <a:ea typeface="+mn-ea"/>
                          <a:cs typeface="+mn-cs"/>
                        </a:rPr>
                        <a:t> </a:t>
                      </a:r>
                      <a:r>
                        <a:rPr lang="en-IN" sz="1800" b="0" i="0" kern="1200" dirty="0" smtClean="0">
                          <a:solidFill>
                            <a:srgbClr val="C00000"/>
                          </a:solidFill>
                          <a:effectLst/>
                          <a:latin typeface="+mn-lt"/>
                          <a:ea typeface="+mn-ea"/>
                          <a:cs typeface="+mn-cs"/>
                        </a:rPr>
                        <a:t>(adapts, alters, changes, rearranges, reorganizes, revises, varies)</a:t>
                      </a:r>
                      <a:endParaRPr lang="en-IN" sz="2400" dirty="0">
                        <a:solidFill>
                          <a:srgbClr val="C00000"/>
                        </a:solidFill>
                      </a:endParaRPr>
                    </a:p>
                  </a:txBody>
                  <a:tcPr/>
                </a:tc>
                <a:tc>
                  <a:txBody>
                    <a:bodyPr/>
                    <a:lstStyle/>
                    <a:p>
                      <a:endParaRPr lang="en-IN" sz="2400" dirty="0"/>
                    </a:p>
                  </a:txBody>
                  <a:tcPr/>
                </a:tc>
                <a:extLst>
                  <a:ext uri="{0D108BD9-81ED-4DB2-BD59-A6C34878D82A}">
                    <a16:rowId xmlns="" xmlns:a16="http://schemas.microsoft.com/office/drawing/2014/main" val="4137853972"/>
                  </a:ext>
                </a:extLst>
              </a:tr>
              <a:tr h="807962">
                <a:tc>
                  <a:txBody>
                    <a:bodyPr/>
                    <a:lstStyle/>
                    <a:p>
                      <a:r>
                        <a:rPr lang="en-US" sz="2400" dirty="0" smtClean="0"/>
                        <a:t>Complex Overt Response (Expert)</a:t>
                      </a:r>
                    </a:p>
                    <a:p>
                      <a:r>
                        <a:rPr lang="en-US" sz="1800" b="0" i="0" kern="1200" dirty="0" smtClean="0">
                          <a:solidFill>
                            <a:srgbClr val="C00000"/>
                          </a:solidFill>
                          <a:effectLst/>
                          <a:latin typeface="+mn-lt"/>
                          <a:ea typeface="+mn-ea"/>
                          <a:cs typeface="+mn-cs"/>
                        </a:rPr>
                        <a:t>(assembles, builds, calibrates, constructs, dismantles, displays, fastens, fixes, grinds, heats, manipulates, measures, mends, mixes, organizes, sketches).</a:t>
                      </a:r>
                      <a:endParaRPr lang="en-IN" sz="2400" dirty="0">
                        <a:solidFill>
                          <a:srgbClr val="C00000"/>
                        </a:solidFill>
                      </a:endParaRPr>
                    </a:p>
                  </a:txBody>
                  <a:tcPr/>
                </a:tc>
                <a:tc>
                  <a:txBody>
                    <a:bodyPr/>
                    <a:lstStyle/>
                    <a:p>
                      <a:r>
                        <a:rPr lang="en-US" sz="2400" b="0" i="0" kern="1200" dirty="0" smtClean="0">
                          <a:solidFill>
                            <a:schemeClr val="dk1"/>
                          </a:solidFill>
                          <a:effectLst/>
                          <a:latin typeface="+mn-lt"/>
                          <a:ea typeface="+mn-ea"/>
                          <a:cs typeface="+mn-cs"/>
                        </a:rPr>
                        <a:t>Analyze </a:t>
                      </a:r>
                      <a:endParaRPr lang="en-IN" sz="2400" dirty="0"/>
                    </a:p>
                  </a:txBody>
                  <a:tcPr/>
                </a:tc>
                <a:extLst>
                  <a:ext uri="{0D108BD9-81ED-4DB2-BD59-A6C34878D82A}">
                    <a16:rowId xmlns="" xmlns:a16="http://schemas.microsoft.com/office/drawing/2014/main" val="106516452"/>
                  </a:ext>
                </a:extLst>
              </a:tr>
              <a:tr h="468105">
                <a:tc>
                  <a:txBody>
                    <a:bodyPr/>
                    <a:lstStyle/>
                    <a:p>
                      <a:r>
                        <a:rPr lang="en-US" sz="2400" dirty="0" smtClean="0"/>
                        <a:t>Mechanism( Basic Proficiency)</a:t>
                      </a:r>
                    </a:p>
                    <a:p>
                      <a:r>
                        <a:rPr lang="en-IN" sz="1800" b="0" i="0" kern="1200" dirty="0" smtClean="0">
                          <a:solidFill>
                            <a:srgbClr val="C00000"/>
                          </a:solidFill>
                          <a:effectLst/>
                          <a:latin typeface="+mn-lt"/>
                          <a:ea typeface="+mn-ea"/>
                          <a:cs typeface="+mn-cs"/>
                        </a:rPr>
                        <a:t> (assembles, calibrates, constructs, dismantles, displays, fastens, fixes, grinds, heats, manipulates, measures, mends, mixes, organizes, sketches).</a:t>
                      </a:r>
                      <a:endParaRPr lang="en-IN" sz="2400" dirty="0">
                        <a:solidFill>
                          <a:srgbClr val="C00000"/>
                        </a:solidFill>
                      </a:endParaRPr>
                    </a:p>
                  </a:txBody>
                  <a:tcPr/>
                </a:tc>
                <a:tc>
                  <a:txBody>
                    <a:bodyPr/>
                    <a:lstStyle/>
                    <a:p>
                      <a:r>
                        <a:rPr lang="en-US" sz="2400" b="0" i="0" kern="1200" dirty="0" smtClean="0">
                          <a:solidFill>
                            <a:schemeClr val="dk1"/>
                          </a:solidFill>
                          <a:effectLst/>
                          <a:latin typeface="+mn-lt"/>
                          <a:ea typeface="+mn-ea"/>
                          <a:cs typeface="+mn-cs"/>
                        </a:rPr>
                        <a:t>Apply</a:t>
                      </a:r>
                      <a:endParaRPr lang="en-IN" sz="2400" dirty="0"/>
                    </a:p>
                  </a:txBody>
                  <a:tcPr/>
                </a:tc>
                <a:extLst>
                  <a:ext uri="{0D108BD9-81ED-4DB2-BD59-A6C34878D82A}">
                    <a16:rowId xmlns="" xmlns:a16="http://schemas.microsoft.com/office/drawing/2014/main" val="1808486005"/>
                  </a:ext>
                </a:extLst>
              </a:tr>
              <a:tr h="468105">
                <a:tc>
                  <a:txBody>
                    <a:bodyPr/>
                    <a:lstStyle/>
                    <a:p>
                      <a:r>
                        <a:rPr lang="en-US" sz="2400" dirty="0" smtClean="0"/>
                        <a:t>Guided Response </a:t>
                      </a:r>
                      <a:r>
                        <a:rPr lang="en-US" sz="1800" dirty="0" smtClean="0">
                          <a:solidFill>
                            <a:srgbClr val="C00000"/>
                          </a:solidFill>
                        </a:rPr>
                        <a:t>(</a:t>
                      </a:r>
                      <a:r>
                        <a:rPr lang="en-US" sz="1800" b="0" i="0" kern="1200" dirty="0" smtClean="0">
                          <a:solidFill>
                            <a:srgbClr val="C00000"/>
                          </a:solidFill>
                          <a:effectLst/>
                          <a:latin typeface="+mn-lt"/>
                          <a:ea typeface="+mn-ea"/>
                          <a:cs typeface="+mn-cs"/>
                        </a:rPr>
                        <a:t>copies, traces, follows, react, reproduce, responds)</a:t>
                      </a:r>
                      <a:endParaRPr lang="en-IN" sz="1800" dirty="0">
                        <a:solidFill>
                          <a:srgbClr val="C00000"/>
                        </a:solidFill>
                      </a:endParaRPr>
                    </a:p>
                  </a:txBody>
                  <a:tcPr/>
                </a:tc>
                <a:tc>
                  <a:txBody>
                    <a:bodyPr/>
                    <a:lstStyle/>
                    <a:p>
                      <a:r>
                        <a:rPr lang="en-US" sz="2400" dirty="0" smtClean="0"/>
                        <a:t>Understand</a:t>
                      </a:r>
                      <a:endParaRPr lang="en-IN" sz="2400" dirty="0"/>
                    </a:p>
                  </a:txBody>
                  <a:tcPr/>
                </a:tc>
                <a:extLst>
                  <a:ext uri="{0D108BD9-81ED-4DB2-BD59-A6C34878D82A}">
                    <a16:rowId xmlns="" xmlns:a16="http://schemas.microsoft.com/office/drawing/2014/main" val="1677725231"/>
                  </a:ext>
                </a:extLst>
              </a:tr>
              <a:tr h="468105">
                <a:tc>
                  <a:txBody>
                    <a:bodyPr/>
                    <a:lstStyle/>
                    <a:p>
                      <a:r>
                        <a:rPr lang="en-US" sz="2400" dirty="0" smtClean="0"/>
                        <a:t>Set </a:t>
                      </a:r>
                      <a:r>
                        <a:rPr lang="en-US" sz="1800" dirty="0" smtClean="0">
                          <a:solidFill>
                            <a:srgbClr val="C00000"/>
                          </a:solidFill>
                        </a:rPr>
                        <a:t>(</a:t>
                      </a:r>
                      <a:r>
                        <a:rPr lang="en-US" sz="1800" b="0" i="0" kern="1200" dirty="0" smtClean="0">
                          <a:solidFill>
                            <a:srgbClr val="C00000"/>
                          </a:solidFill>
                          <a:effectLst/>
                          <a:latin typeface="+mn-lt"/>
                          <a:ea typeface="+mn-ea"/>
                          <a:cs typeface="+mn-cs"/>
                        </a:rPr>
                        <a:t>begins, displays, explains, moves, proceeds, reacts, shows, states, volunteers.)</a:t>
                      </a:r>
                      <a:endParaRPr lang="en-IN" sz="1800" dirty="0">
                        <a:solidFill>
                          <a:srgbClr val="C00000"/>
                        </a:solidFill>
                      </a:endParaRPr>
                    </a:p>
                  </a:txBody>
                  <a:tcPr/>
                </a:tc>
                <a:tc>
                  <a:txBody>
                    <a:bodyPr/>
                    <a:lstStyle/>
                    <a:p>
                      <a:r>
                        <a:rPr lang="en-US" sz="2400" dirty="0" smtClean="0"/>
                        <a:t>Understand</a:t>
                      </a:r>
                      <a:endParaRPr lang="en-IN" sz="2400" dirty="0"/>
                    </a:p>
                  </a:txBody>
                  <a:tcPr/>
                </a:tc>
                <a:extLst>
                  <a:ext uri="{0D108BD9-81ED-4DB2-BD59-A6C34878D82A}">
                    <a16:rowId xmlns="" xmlns:a16="http://schemas.microsoft.com/office/drawing/2014/main" val="954377370"/>
                  </a:ext>
                </a:extLst>
              </a:tr>
              <a:tr h="468105">
                <a:tc>
                  <a:txBody>
                    <a:bodyPr/>
                    <a:lstStyle/>
                    <a:p>
                      <a:r>
                        <a:rPr lang="en-US" sz="2400" dirty="0" smtClean="0"/>
                        <a:t>Perception (Awareness</a:t>
                      </a:r>
                      <a:r>
                        <a:rPr lang="en-US" sz="2400" dirty="0" smtClean="0">
                          <a:solidFill>
                            <a:schemeClr val="tx1"/>
                          </a:solidFill>
                        </a:rPr>
                        <a:t>)</a:t>
                      </a:r>
                      <a:r>
                        <a:rPr lang="en-US" sz="2400" dirty="0" smtClean="0">
                          <a:solidFill>
                            <a:srgbClr val="C00000"/>
                          </a:solidFill>
                        </a:rPr>
                        <a:t> </a:t>
                      </a:r>
                      <a:r>
                        <a:rPr lang="en-US" sz="1800" dirty="0" smtClean="0">
                          <a:solidFill>
                            <a:srgbClr val="C00000"/>
                          </a:solidFill>
                        </a:rPr>
                        <a:t>(</a:t>
                      </a:r>
                      <a:r>
                        <a:rPr lang="en-IN" sz="1800" b="0" i="0" kern="1200" dirty="0" smtClean="0">
                          <a:solidFill>
                            <a:srgbClr val="C00000"/>
                          </a:solidFill>
                          <a:effectLst/>
                          <a:latin typeface="+mn-lt"/>
                          <a:ea typeface="+mn-ea"/>
                          <a:cs typeface="+mn-cs"/>
                        </a:rPr>
                        <a:t>chooses, describes, detects, differentiates, distinguishes, identifies, isolates, relates, selects)</a:t>
                      </a:r>
                      <a:endParaRPr lang="en-IN" sz="1800" dirty="0">
                        <a:solidFill>
                          <a:srgbClr val="C00000"/>
                        </a:solidFill>
                      </a:endParaRPr>
                    </a:p>
                  </a:txBody>
                  <a:tcPr/>
                </a:tc>
                <a:tc>
                  <a:txBody>
                    <a:bodyPr/>
                    <a:lstStyle/>
                    <a:p>
                      <a:r>
                        <a:rPr lang="en-US" sz="2400" dirty="0" smtClean="0"/>
                        <a:t>Remember</a:t>
                      </a:r>
                      <a:endParaRPr lang="en-IN" sz="2400" dirty="0"/>
                    </a:p>
                  </a:txBody>
                  <a:tcPr/>
                </a:tc>
                <a:extLst>
                  <a:ext uri="{0D108BD9-81ED-4DB2-BD59-A6C34878D82A}">
                    <a16:rowId xmlns="" xmlns:a16="http://schemas.microsoft.com/office/drawing/2014/main" val="2565146899"/>
                  </a:ext>
                </a:extLst>
              </a:tr>
            </a:tbl>
          </a:graphicData>
        </a:graphic>
      </p:graphicFrame>
      <p:sp>
        <p:nvSpPr>
          <p:cNvPr id="4" name="TextBox 3"/>
          <p:cNvSpPr txBox="1"/>
          <p:nvPr/>
        </p:nvSpPr>
        <p:spPr>
          <a:xfrm>
            <a:off x="2789382" y="230909"/>
            <a:ext cx="6456218" cy="584775"/>
          </a:xfrm>
          <a:prstGeom prst="rect">
            <a:avLst/>
          </a:prstGeom>
          <a:noFill/>
        </p:spPr>
        <p:txBody>
          <a:bodyPr wrap="square" rtlCol="0">
            <a:spAutoFit/>
          </a:bodyPr>
          <a:lstStyle/>
          <a:p>
            <a:pPr algn="ctr"/>
            <a:r>
              <a:rPr lang="en-US" sz="3200" b="1" dirty="0" smtClean="0"/>
              <a:t>Simpson’s Taxonomy</a:t>
            </a:r>
            <a:endParaRPr lang="en-IN" sz="3200" b="1" dirty="0"/>
          </a:p>
        </p:txBody>
      </p:sp>
    </p:spTree>
    <p:extLst>
      <p:ext uri="{BB962C8B-B14F-4D97-AF65-F5344CB8AC3E}">
        <p14:creationId xmlns:p14="http://schemas.microsoft.com/office/powerpoint/2010/main" val="362524320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4065201983"/>
              </p:ext>
            </p:extLst>
          </p:nvPr>
        </p:nvGraphicFramePr>
        <p:xfrm>
          <a:off x="812801" y="1401903"/>
          <a:ext cx="10621817" cy="5044682"/>
        </p:xfrm>
        <a:graphic>
          <a:graphicData uri="http://schemas.openxmlformats.org/drawingml/2006/table">
            <a:tbl>
              <a:tblPr firstRow="1" bandRow="1">
                <a:tableStyleId>{5C22544A-7EE6-4342-B048-85BDC9FD1C3A}</a:tableStyleId>
              </a:tblPr>
              <a:tblGrid>
                <a:gridCol w="4008581">
                  <a:extLst>
                    <a:ext uri="{9D8B030D-6E8A-4147-A177-3AD203B41FA5}">
                      <a16:colId xmlns="" xmlns:a16="http://schemas.microsoft.com/office/drawing/2014/main" val="53302179"/>
                    </a:ext>
                  </a:extLst>
                </a:gridCol>
                <a:gridCol w="3957781">
                  <a:extLst>
                    <a:ext uri="{9D8B030D-6E8A-4147-A177-3AD203B41FA5}">
                      <a16:colId xmlns="" xmlns:a16="http://schemas.microsoft.com/office/drawing/2014/main" val="2979440308"/>
                    </a:ext>
                  </a:extLst>
                </a:gridCol>
                <a:gridCol w="2655455">
                  <a:extLst>
                    <a:ext uri="{9D8B030D-6E8A-4147-A177-3AD203B41FA5}">
                      <a16:colId xmlns="" xmlns:a16="http://schemas.microsoft.com/office/drawing/2014/main" val="264898820"/>
                    </a:ext>
                  </a:extLst>
                </a:gridCol>
              </a:tblGrid>
              <a:tr h="259080">
                <a:tc>
                  <a:txBody>
                    <a:bodyPr/>
                    <a:lstStyle/>
                    <a:p>
                      <a:pPr algn="ctr"/>
                      <a:r>
                        <a:rPr lang="en-US" sz="2800" dirty="0" smtClean="0"/>
                        <a:t>Simpson’s Taxonomy</a:t>
                      </a:r>
                      <a:endParaRPr lang="en-IN" sz="2800" dirty="0"/>
                    </a:p>
                  </a:txBody>
                  <a:tcPr/>
                </a:tc>
                <a:tc>
                  <a:txBody>
                    <a:bodyPr/>
                    <a:lstStyle/>
                    <a:p>
                      <a:pPr algn="ctr"/>
                      <a:r>
                        <a:rPr lang="en-US" sz="2400" dirty="0" smtClean="0"/>
                        <a:t>Dave’s Taxonomy</a:t>
                      </a:r>
                      <a:endParaRPr lang="en-IN" sz="2400" dirty="0"/>
                    </a:p>
                  </a:txBody>
                  <a:tcPr/>
                </a:tc>
                <a:tc>
                  <a:txBody>
                    <a:bodyPr/>
                    <a:lstStyle/>
                    <a:p>
                      <a:pPr algn="ctr"/>
                      <a:r>
                        <a:rPr lang="en-US" sz="2400" dirty="0" smtClean="0"/>
                        <a:t>Degree (Suggestive)</a:t>
                      </a:r>
                      <a:endParaRPr lang="en-IN" sz="2400" dirty="0"/>
                    </a:p>
                  </a:txBody>
                  <a:tcPr/>
                </a:tc>
                <a:extLst>
                  <a:ext uri="{0D108BD9-81ED-4DB2-BD59-A6C34878D82A}">
                    <a16:rowId xmlns="" xmlns:a16="http://schemas.microsoft.com/office/drawing/2014/main" val="3101364051"/>
                  </a:ext>
                </a:extLst>
              </a:tr>
              <a:tr h="2590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800" dirty="0" smtClean="0"/>
                        <a:t>Origination</a:t>
                      </a:r>
                      <a:endParaRPr lang="en-IN" sz="28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Naturalization</a:t>
                      </a:r>
                      <a:endParaRPr lang="en-IN" sz="2400" dirty="0" smtClean="0"/>
                    </a:p>
                    <a:p>
                      <a:endParaRPr lang="en-IN" sz="2400" dirty="0"/>
                    </a:p>
                  </a:txBody>
                  <a:tcPr/>
                </a:tc>
                <a:tc>
                  <a:txBody>
                    <a:bodyPr/>
                    <a:lstStyle/>
                    <a:p>
                      <a:r>
                        <a:rPr lang="en-US" sz="2400" dirty="0" smtClean="0"/>
                        <a:t>Master Degree and Ph.D.</a:t>
                      </a:r>
                      <a:endParaRPr lang="en-IN" sz="2400" dirty="0"/>
                    </a:p>
                  </a:txBody>
                  <a:tcPr/>
                </a:tc>
                <a:extLst>
                  <a:ext uri="{0D108BD9-81ED-4DB2-BD59-A6C34878D82A}">
                    <a16:rowId xmlns="" xmlns:a16="http://schemas.microsoft.com/office/drawing/2014/main" val="1159292420"/>
                  </a:ext>
                </a:extLst>
              </a:tr>
              <a:tr h="468105">
                <a:tc>
                  <a:txBody>
                    <a:bodyPr/>
                    <a:lstStyle/>
                    <a:p>
                      <a:r>
                        <a:rPr lang="en-US" sz="2800" dirty="0" smtClean="0"/>
                        <a:t>Adaptation</a:t>
                      </a:r>
                      <a:endParaRPr lang="en-IN" sz="2800" dirty="0"/>
                    </a:p>
                  </a:txBody>
                  <a:tcPr/>
                </a:tc>
                <a:tc>
                  <a:txBody>
                    <a:bodyPr/>
                    <a:lstStyle/>
                    <a:p>
                      <a:r>
                        <a:rPr lang="en-US" sz="2400" dirty="0" smtClean="0"/>
                        <a:t>Articulation</a:t>
                      </a:r>
                      <a:endParaRPr lang="en-IN"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4</a:t>
                      </a:r>
                      <a:r>
                        <a:rPr lang="en-US" sz="2400" baseline="30000" dirty="0" smtClean="0"/>
                        <a:t>th</a:t>
                      </a:r>
                      <a:r>
                        <a:rPr lang="en-US" sz="2400" dirty="0" smtClean="0"/>
                        <a:t> year and Master</a:t>
                      </a:r>
                      <a:endParaRPr lang="en-IN" sz="2400" dirty="0" smtClean="0"/>
                    </a:p>
                  </a:txBody>
                  <a:tcPr/>
                </a:tc>
                <a:extLst>
                  <a:ext uri="{0D108BD9-81ED-4DB2-BD59-A6C34878D82A}">
                    <a16:rowId xmlns="" xmlns:a16="http://schemas.microsoft.com/office/drawing/2014/main" val="4137853972"/>
                  </a:ext>
                </a:extLst>
              </a:tr>
              <a:tr h="807962">
                <a:tc>
                  <a:txBody>
                    <a:bodyPr/>
                    <a:lstStyle/>
                    <a:p>
                      <a:r>
                        <a:rPr lang="en-US" sz="2800" dirty="0" smtClean="0"/>
                        <a:t>Complex Overt Response</a:t>
                      </a:r>
                      <a:endParaRPr lang="en-IN" sz="2800" dirty="0"/>
                    </a:p>
                  </a:txBody>
                  <a:tcPr/>
                </a:tc>
                <a:tc>
                  <a:txBody>
                    <a:bodyPr/>
                    <a:lstStyle/>
                    <a:p>
                      <a:r>
                        <a:rPr lang="en-US" sz="2400" dirty="0" smtClean="0"/>
                        <a:t>Precision</a:t>
                      </a:r>
                      <a:endParaRPr lang="en-IN"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4</a:t>
                      </a:r>
                      <a:r>
                        <a:rPr lang="en-US" sz="2400" baseline="30000" dirty="0" smtClean="0"/>
                        <a:t>th</a:t>
                      </a:r>
                      <a:r>
                        <a:rPr lang="en-US" sz="2400" dirty="0" smtClean="0"/>
                        <a:t> year and Master</a:t>
                      </a:r>
                      <a:endParaRPr lang="en-IN" sz="2400" dirty="0" smtClean="0"/>
                    </a:p>
                  </a:txBody>
                  <a:tcPr/>
                </a:tc>
                <a:extLst>
                  <a:ext uri="{0D108BD9-81ED-4DB2-BD59-A6C34878D82A}">
                    <a16:rowId xmlns="" xmlns:a16="http://schemas.microsoft.com/office/drawing/2014/main" val="106516452"/>
                  </a:ext>
                </a:extLst>
              </a:tr>
              <a:tr h="468105">
                <a:tc>
                  <a:txBody>
                    <a:bodyPr/>
                    <a:lstStyle/>
                    <a:p>
                      <a:r>
                        <a:rPr lang="en-US" sz="2800" dirty="0" smtClean="0"/>
                        <a:t>Mechanism</a:t>
                      </a:r>
                      <a:endParaRPr lang="en-IN" sz="2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Manipulation and Precision</a:t>
                      </a:r>
                      <a:endParaRPr lang="en-IN" sz="2400" dirty="0" smtClean="0"/>
                    </a:p>
                  </a:txBody>
                  <a:tcPr/>
                </a:tc>
                <a:tc>
                  <a:txBody>
                    <a:bodyPr/>
                    <a:lstStyle/>
                    <a:p>
                      <a:r>
                        <a:rPr lang="en-US" sz="2400" dirty="0" smtClean="0"/>
                        <a:t>3</a:t>
                      </a:r>
                      <a:r>
                        <a:rPr lang="en-US" sz="2400" baseline="30000" dirty="0" smtClean="0"/>
                        <a:t>rd</a:t>
                      </a:r>
                      <a:r>
                        <a:rPr lang="en-US" sz="2400" dirty="0" smtClean="0"/>
                        <a:t> Year and 4</a:t>
                      </a:r>
                      <a:r>
                        <a:rPr lang="en-US" sz="2400" baseline="30000" dirty="0" smtClean="0"/>
                        <a:t>th</a:t>
                      </a:r>
                      <a:r>
                        <a:rPr lang="en-US" sz="2400" dirty="0" smtClean="0"/>
                        <a:t> Year</a:t>
                      </a:r>
                      <a:endParaRPr lang="en-IN" sz="2400" dirty="0"/>
                    </a:p>
                  </a:txBody>
                  <a:tcPr/>
                </a:tc>
                <a:extLst>
                  <a:ext uri="{0D108BD9-81ED-4DB2-BD59-A6C34878D82A}">
                    <a16:rowId xmlns="" xmlns:a16="http://schemas.microsoft.com/office/drawing/2014/main" val="1808486005"/>
                  </a:ext>
                </a:extLst>
              </a:tr>
              <a:tr h="468105">
                <a:tc>
                  <a:txBody>
                    <a:bodyPr/>
                    <a:lstStyle/>
                    <a:p>
                      <a:r>
                        <a:rPr lang="en-US" sz="2800" dirty="0" smtClean="0"/>
                        <a:t>Guided Response</a:t>
                      </a:r>
                      <a:endParaRPr lang="en-IN" sz="2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Imitation</a:t>
                      </a:r>
                      <a:endParaRPr lang="en-IN" sz="2400" dirty="0" smtClean="0"/>
                    </a:p>
                  </a:txBody>
                  <a:tcPr/>
                </a:tc>
                <a:tc>
                  <a:txBody>
                    <a:bodyPr/>
                    <a:lstStyle/>
                    <a:p>
                      <a:r>
                        <a:rPr lang="en-US" sz="2400" dirty="0" smtClean="0"/>
                        <a:t>1</a:t>
                      </a:r>
                      <a:r>
                        <a:rPr lang="en-US" sz="2400" baseline="30000" dirty="0" smtClean="0"/>
                        <a:t>st</a:t>
                      </a:r>
                      <a:r>
                        <a:rPr lang="en-US" sz="2400" dirty="0" smtClean="0"/>
                        <a:t>  and 2</a:t>
                      </a:r>
                      <a:r>
                        <a:rPr lang="en-US" sz="2400" baseline="30000" dirty="0" smtClean="0"/>
                        <a:t>nd</a:t>
                      </a:r>
                      <a:r>
                        <a:rPr lang="en-US" sz="2400" dirty="0" smtClean="0"/>
                        <a:t> Year</a:t>
                      </a:r>
                      <a:endParaRPr lang="en-IN" sz="2400" dirty="0"/>
                    </a:p>
                  </a:txBody>
                  <a:tcPr/>
                </a:tc>
                <a:extLst>
                  <a:ext uri="{0D108BD9-81ED-4DB2-BD59-A6C34878D82A}">
                    <a16:rowId xmlns="" xmlns:a16="http://schemas.microsoft.com/office/drawing/2014/main" val="1677725231"/>
                  </a:ext>
                </a:extLst>
              </a:tr>
              <a:tr h="468105">
                <a:tc>
                  <a:txBody>
                    <a:bodyPr/>
                    <a:lstStyle/>
                    <a:p>
                      <a:r>
                        <a:rPr lang="en-US" sz="2800" dirty="0" smtClean="0"/>
                        <a:t>Set</a:t>
                      </a:r>
                      <a:endParaRPr lang="en-IN" sz="2800" dirty="0"/>
                    </a:p>
                  </a:txBody>
                  <a:tcPr/>
                </a:tc>
                <a:tc>
                  <a:txBody>
                    <a:bodyPr/>
                    <a:lstStyle/>
                    <a:p>
                      <a:endParaRPr lang="en-IN" sz="2400" dirty="0"/>
                    </a:p>
                  </a:txBody>
                  <a:tcPr/>
                </a:tc>
                <a:tc>
                  <a:txBody>
                    <a:bodyPr/>
                    <a:lstStyle/>
                    <a:p>
                      <a:endParaRPr lang="en-IN" sz="2400" dirty="0"/>
                    </a:p>
                  </a:txBody>
                  <a:tcPr/>
                </a:tc>
                <a:extLst>
                  <a:ext uri="{0D108BD9-81ED-4DB2-BD59-A6C34878D82A}">
                    <a16:rowId xmlns="" xmlns:a16="http://schemas.microsoft.com/office/drawing/2014/main" val="954377370"/>
                  </a:ext>
                </a:extLst>
              </a:tr>
              <a:tr h="468105">
                <a:tc>
                  <a:txBody>
                    <a:bodyPr/>
                    <a:lstStyle/>
                    <a:p>
                      <a:r>
                        <a:rPr lang="en-US" sz="2800" dirty="0" smtClean="0"/>
                        <a:t>Perception</a:t>
                      </a:r>
                      <a:endParaRPr lang="en-IN" sz="2800" dirty="0"/>
                    </a:p>
                  </a:txBody>
                  <a:tcPr/>
                </a:tc>
                <a:tc>
                  <a:txBody>
                    <a:bodyPr/>
                    <a:lstStyle/>
                    <a:p>
                      <a:endParaRPr lang="en-IN" sz="2400" dirty="0"/>
                    </a:p>
                  </a:txBody>
                  <a:tcPr/>
                </a:tc>
                <a:tc>
                  <a:txBody>
                    <a:bodyPr/>
                    <a:lstStyle/>
                    <a:p>
                      <a:endParaRPr lang="en-IN" sz="2400" dirty="0"/>
                    </a:p>
                  </a:txBody>
                  <a:tcPr/>
                </a:tc>
                <a:extLst>
                  <a:ext uri="{0D108BD9-81ED-4DB2-BD59-A6C34878D82A}">
                    <a16:rowId xmlns="" xmlns:a16="http://schemas.microsoft.com/office/drawing/2014/main" val="2565146899"/>
                  </a:ext>
                </a:extLst>
              </a:tr>
            </a:tbl>
          </a:graphicData>
        </a:graphic>
      </p:graphicFrame>
      <p:sp>
        <p:nvSpPr>
          <p:cNvPr id="4" name="TextBox 3"/>
          <p:cNvSpPr txBox="1"/>
          <p:nvPr/>
        </p:nvSpPr>
        <p:spPr>
          <a:xfrm>
            <a:off x="2789382" y="406400"/>
            <a:ext cx="6456218" cy="584775"/>
          </a:xfrm>
          <a:prstGeom prst="rect">
            <a:avLst/>
          </a:prstGeom>
          <a:noFill/>
        </p:spPr>
        <p:txBody>
          <a:bodyPr wrap="square" rtlCol="0">
            <a:spAutoFit/>
          </a:bodyPr>
          <a:lstStyle/>
          <a:p>
            <a:pPr algn="ctr"/>
            <a:r>
              <a:rPr lang="en-US" sz="3200" b="1" dirty="0" smtClean="0"/>
              <a:t>Simpson’s and Dave’s Taxonomy</a:t>
            </a:r>
            <a:endParaRPr lang="en-IN" sz="3200" b="1" dirty="0"/>
          </a:p>
        </p:txBody>
      </p:sp>
    </p:spTree>
    <p:extLst>
      <p:ext uri="{BB962C8B-B14F-4D97-AF65-F5344CB8AC3E}">
        <p14:creationId xmlns:p14="http://schemas.microsoft.com/office/powerpoint/2010/main" val="108129257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53786242"/>
              </p:ext>
            </p:extLst>
          </p:nvPr>
        </p:nvGraphicFramePr>
        <p:xfrm>
          <a:off x="1884682" y="331738"/>
          <a:ext cx="9162164" cy="2621280"/>
        </p:xfrm>
        <a:graphic>
          <a:graphicData uri="http://schemas.openxmlformats.org/drawingml/2006/table">
            <a:tbl>
              <a:tblPr firstRow="1" bandRow="1">
                <a:tableStyleId>{5C22544A-7EE6-4342-B048-85BDC9FD1C3A}</a:tableStyleId>
              </a:tblPr>
              <a:tblGrid>
                <a:gridCol w="4581082">
                  <a:extLst>
                    <a:ext uri="{9D8B030D-6E8A-4147-A177-3AD203B41FA5}">
                      <a16:colId xmlns="" xmlns:a16="http://schemas.microsoft.com/office/drawing/2014/main" val="2448248375"/>
                    </a:ext>
                  </a:extLst>
                </a:gridCol>
                <a:gridCol w="4581082">
                  <a:extLst>
                    <a:ext uri="{9D8B030D-6E8A-4147-A177-3AD203B41FA5}">
                      <a16:colId xmlns="" xmlns:a16="http://schemas.microsoft.com/office/drawing/2014/main" val="2014123680"/>
                    </a:ext>
                  </a:extLst>
                </a:gridCol>
              </a:tblGrid>
              <a:tr h="370840">
                <a:tc>
                  <a:txBody>
                    <a:bodyPr/>
                    <a:lstStyle/>
                    <a:p>
                      <a:r>
                        <a:rPr lang="en-US" sz="3200" dirty="0" smtClean="0"/>
                        <a:t>Category</a:t>
                      </a:r>
                      <a:endParaRPr lang="en-IN" sz="3200" dirty="0"/>
                    </a:p>
                  </a:txBody>
                  <a:tcPr/>
                </a:tc>
                <a:tc>
                  <a:txBody>
                    <a:bodyPr/>
                    <a:lstStyle/>
                    <a:p>
                      <a:r>
                        <a:rPr lang="en-US" sz="3200" dirty="0" smtClean="0"/>
                        <a:t>Explanation</a:t>
                      </a:r>
                      <a:endParaRPr lang="en-IN" sz="3200" dirty="0"/>
                    </a:p>
                  </a:txBody>
                  <a:tcPr/>
                </a:tc>
                <a:extLst>
                  <a:ext uri="{0D108BD9-81ED-4DB2-BD59-A6C34878D82A}">
                    <a16:rowId xmlns="" xmlns:a16="http://schemas.microsoft.com/office/drawing/2014/main" val="3402146360"/>
                  </a:ext>
                </a:extLst>
              </a:tr>
              <a:tr h="370840">
                <a:tc>
                  <a:txBody>
                    <a:bodyPr/>
                    <a:lstStyle/>
                    <a:p>
                      <a:r>
                        <a:rPr lang="en-US" sz="3200" b="1" dirty="0" smtClean="0">
                          <a:solidFill>
                            <a:srgbClr val="7030A0"/>
                          </a:solidFill>
                        </a:rPr>
                        <a:t>Perception/ Awareness</a:t>
                      </a:r>
                    </a:p>
                    <a:p>
                      <a:r>
                        <a:rPr lang="en-US" sz="3200" dirty="0" smtClean="0"/>
                        <a:t>The ability to use sensory cues to guide motor activity.</a:t>
                      </a:r>
                      <a:endParaRPr lang="en-IN" sz="3200" dirty="0"/>
                    </a:p>
                  </a:txBody>
                  <a:tcPr/>
                </a:tc>
                <a:tc>
                  <a:txBody>
                    <a:bodyPr/>
                    <a:lstStyle/>
                    <a:p>
                      <a:r>
                        <a:rPr lang="en-US" sz="3200" dirty="0" smtClean="0"/>
                        <a:t>Detects non-verbal communication and also capable to estimate. </a:t>
                      </a:r>
                      <a:endParaRPr lang="en-IN" sz="3200" dirty="0"/>
                    </a:p>
                  </a:txBody>
                  <a:tcPr/>
                </a:tc>
                <a:extLst>
                  <a:ext uri="{0D108BD9-81ED-4DB2-BD59-A6C34878D82A}">
                    <a16:rowId xmlns="" xmlns:a16="http://schemas.microsoft.com/office/drawing/2014/main" val="1739917327"/>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2767750"/>
              </p:ext>
            </p:extLst>
          </p:nvPr>
        </p:nvGraphicFramePr>
        <p:xfrm>
          <a:off x="1884682" y="2953018"/>
          <a:ext cx="9162164" cy="3505200"/>
        </p:xfrm>
        <a:graphic>
          <a:graphicData uri="http://schemas.openxmlformats.org/drawingml/2006/table">
            <a:tbl>
              <a:tblPr firstRow="1" bandRow="1">
                <a:tableStyleId>{5C22544A-7EE6-4342-B048-85BDC9FD1C3A}</a:tableStyleId>
              </a:tblPr>
              <a:tblGrid>
                <a:gridCol w="4581082">
                  <a:extLst>
                    <a:ext uri="{9D8B030D-6E8A-4147-A177-3AD203B41FA5}">
                      <a16:colId xmlns="" xmlns:a16="http://schemas.microsoft.com/office/drawing/2014/main" val="2448248375"/>
                    </a:ext>
                  </a:extLst>
                </a:gridCol>
                <a:gridCol w="4581082">
                  <a:extLst>
                    <a:ext uri="{9D8B030D-6E8A-4147-A177-3AD203B41FA5}">
                      <a16:colId xmlns="" xmlns:a16="http://schemas.microsoft.com/office/drawing/2014/main" val="2014123680"/>
                    </a:ext>
                  </a:extLst>
                </a:gridCol>
              </a:tblGrid>
              <a:tr h="370840">
                <a:tc>
                  <a:txBody>
                    <a:bodyPr/>
                    <a:lstStyle/>
                    <a:p>
                      <a:r>
                        <a:rPr lang="en-US" sz="2800" dirty="0" smtClean="0">
                          <a:solidFill>
                            <a:srgbClr val="FFFF00"/>
                          </a:solidFill>
                        </a:rPr>
                        <a:t>Set:</a:t>
                      </a:r>
                      <a:r>
                        <a:rPr lang="en-US" sz="2800" dirty="0" smtClean="0"/>
                        <a:t> </a:t>
                      </a:r>
                      <a:r>
                        <a:rPr lang="en-US" sz="2800" dirty="0" smtClean="0">
                          <a:solidFill>
                            <a:srgbClr val="FFFF00"/>
                          </a:solidFill>
                        </a:rPr>
                        <a:t>Readiness to act</a:t>
                      </a:r>
                      <a:r>
                        <a:rPr lang="en-US" sz="2800" dirty="0" smtClean="0"/>
                        <a:t>. Mental, physical and emotional</a:t>
                      </a:r>
                      <a:r>
                        <a:rPr lang="en-US" sz="2800" baseline="0" dirty="0" smtClean="0"/>
                        <a:t> sets</a:t>
                      </a:r>
                      <a:endParaRPr lang="en-IN" sz="2800" dirty="0"/>
                    </a:p>
                  </a:txBody>
                  <a:tcPr/>
                </a:tc>
                <a:tc>
                  <a:txBody>
                    <a:bodyPr/>
                    <a:lstStyle/>
                    <a:p>
                      <a:r>
                        <a:rPr lang="en-US" sz="2800" dirty="0" smtClean="0"/>
                        <a:t>Knows and acts upon a sequence of steps.</a:t>
                      </a:r>
                    </a:p>
                    <a:p>
                      <a:r>
                        <a:rPr lang="en-US" sz="2800" dirty="0" smtClean="0"/>
                        <a:t>Recognize abilities and limitation</a:t>
                      </a:r>
                    </a:p>
                    <a:p>
                      <a:r>
                        <a:rPr lang="en-US" sz="2800" dirty="0" smtClean="0"/>
                        <a:t>Shows desire to learn</a:t>
                      </a:r>
                    </a:p>
                    <a:p>
                      <a:r>
                        <a:rPr lang="en-US" sz="2800" dirty="0" smtClean="0"/>
                        <a:t> ( Motivation) </a:t>
                      </a:r>
                    </a:p>
                    <a:p>
                      <a:r>
                        <a:rPr lang="en-US" sz="2800" i="1" dirty="0" smtClean="0"/>
                        <a:t>Similar to responding of affective</a:t>
                      </a:r>
                      <a:r>
                        <a:rPr lang="en-US" sz="2800" i="1" baseline="0" dirty="0" smtClean="0"/>
                        <a:t> domain</a:t>
                      </a:r>
                      <a:endParaRPr lang="en-US" sz="2800" i="1" dirty="0" smtClean="0"/>
                    </a:p>
                  </a:txBody>
                  <a:tcPr/>
                </a:tc>
                <a:extLst>
                  <a:ext uri="{0D108BD9-81ED-4DB2-BD59-A6C34878D82A}">
                    <a16:rowId xmlns="" xmlns:a16="http://schemas.microsoft.com/office/drawing/2014/main" val="1739917327"/>
                  </a:ext>
                </a:extLst>
              </a:tr>
            </a:tbl>
          </a:graphicData>
        </a:graphic>
      </p:graphicFrame>
    </p:spTree>
    <p:extLst>
      <p:ext uri="{BB962C8B-B14F-4D97-AF65-F5344CB8AC3E}">
        <p14:creationId xmlns:p14="http://schemas.microsoft.com/office/powerpoint/2010/main" val="72610218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3229283566"/>
              </p:ext>
            </p:extLst>
          </p:nvPr>
        </p:nvGraphicFramePr>
        <p:xfrm>
          <a:off x="1328287" y="402323"/>
          <a:ext cx="9814812" cy="3078480"/>
        </p:xfrm>
        <a:graphic>
          <a:graphicData uri="http://schemas.openxmlformats.org/drawingml/2006/table">
            <a:tbl>
              <a:tblPr firstRow="1" bandRow="1">
                <a:tableStyleId>{5C22544A-7EE6-4342-B048-85BDC9FD1C3A}</a:tableStyleId>
              </a:tblPr>
              <a:tblGrid>
                <a:gridCol w="4907406">
                  <a:extLst>
                    <a:ext uri="{9D8B030D-6E8A-4147-A177-3AD203B41FA5}">
                      <a16:colId xmlns="" xmlns:a16="http://schemas.microsoft.com/office/drawing/2014/main" val="2448248375"/>
                    </a:ext>
                  </a:extLst>
                </a:gridCol>
                <a:gridCol w="4907406">
                  <a:extLst>
                    <a:ext uri="{9D8B030D-6E8A-4147-A177-3AD203B41FA5}">
                      <a16:colId xmlns="" xmlns:a16="http://schemas.microsoft.com/office/drawing/2014/main" val="2014123680"/>
                    </a:ext>
                  </a:extLst>
                </a:gridCol>
              </a:tblGrid>
              <a:tr h="370840">
                <a:tc>
                  <a:txBody>
                    <a:bodyPr/>
                    <a:lstStyle/>
                    <a:p>
                      <a:r>
                        <a:rPr lang="en-US" sz="2800" dirty="0" smtClean="0">
                          <a:solidFill>
                            <a:srgbClr val="FFFF00"/>
                          </a:solidFill>
                        </a:rPr>
                        <a:t>Guided Response:</a:t>
                      </a:r>
                    </a:p>
                    <a:p>
                      <a:r>
                        <a:rPr lang="en-US" sz="2800" dirty="0" smtClean="0"/>
                        <a:t>Initial stage of learning a complex skill.</a:t>
                      </a:r>
                    </a:p>
                    <a:p>
                      <a:r>
                        <a:rPr lang="en-US" sz="2800" dirty="0" smtClean="0"/>
                        <a:t>Includes</a:t>
                      </a:r>
                      <a:r>
                        <a:rPr lang="en-US" sz="2800" baseline="0" dirty="0" smtClean="0"/>
                        <a:t> imitation, trial and error and adequacy of performance is achieved by practicing </a:t>
                      </a:r>
                      <a:endParaRPr lang="en-IN" sz="2800" dirty="0"/>
                    </a:p>
                  </a:txBody>
                  <a:tcPr/>
                </a:tc>
                <a:tc>
                  <a:txBody>
                    <a:bodyPr/>
                    <a:lstStyle/>
                    <a:p>
                      <a:r>
                        <a:rPr lang="en-US" sz="2800" dirty="0" smtClean="0"/>
                        <a:t>Follows instructions listed in Blender to build a 3D model.</a:t>
                      </a:r>
                      <a:endParaRPr lang="en-US" sz="2800" i="1" dirty="0" smtClean="0"/>
                    </a:p>
                  </a:txBody>
                  <a:tcPr/>
                </a:tc>
                <a:extLst>
                  <a:ext uri="{0D108BD9-81ED-4DB2-BD59-A6C34878D82A}">
                    <a16:rowId xmlns="" xmlns:a16="http://schemas.microsoft.com/office/drawing/2014/main" val="1739917327"/>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4231661538"/>
              </p:ext>
            </p:extLst>
          </p:nvPr>
        </p:nvGraphicFramePr>
        <p:xfrm>
          <a:off x="1328287" y="3480803"/>
          <a:ext cx="9814812" cy="2651760"/>
        </p:xfrm>
        <a:graphic>
          <a:graphicData uri="http://schemas.openxmlformats.org/drawingml/2006/table">
            <a:tbl>
              <a:tblPr firstRow="1" bandRow="1">
                <a:tableStyleId>{5C22544A-7EE6-4342-B048-85BDC9FD1C3A}</a:tableStyleId>
              </a:tblPr>
              <a:tblGrid>
                <a:gridCol w="4907406">
                  <a:extLst>
                    <a:ext uri="{9D8B030D-6E8A-4147-A177-3AD203B41FA5}">
                      <a16:colId xmlns="" xmlns:a16="http://schemas.microsoft.com/office/drawing/2014/main" val="2448248375"/>
                    </a:ext>
                  </a:extLst>
                </a:gridCol>
                <a:gridCol w="4907406">
                  <a:extLst>
                    <a:ext uri="{9D8B030D-6E8A-4147-A177-3AD203B41FA5}">
                      <a16:colId xmlns="" xmlns:a16="http://schemas.microsoft.com/office/drawing/2014/main" val="2014123680"/>
                    </a:ext>
                  </a:extLst>
                </a:gridCol>
              </a:tblGrid>
              <a:tr h="370840">
                <a:tc>
                  <a:txBody>
                    <a:bodyPr/>
                    <a:lstStyle/>
                    <a:p>
                      <a:r>
                        <a:rPr lang="en-US" sz="2800" dirty="0" smtClean="0">
                          <a:solidFill>
                            <a:srgbClr val="FFFF00"/>
                          </a:solidFill>
                        </a:rPr>
                        <a:t>Mechanism ( basic proficiency):</a:t>
                      </a:r>
                    </a:p>
                    <a:p>
                      <a:r>
                        <a:rPr lang="en-US" sz="2800" dirty="0" smtClean="0"/>
                        <a:t>Intermediate stage in learning complex skill</a:t>
                      </a:r>
                    </a:p>
                    <a:p>
                      <a:r>
                        <a:rPr lang="en-US" sz="2800" dirty="0" smtClean="0"/>
                        <a:t>Become habitual and perform with some confidence and proficiency </a:t>
                      </a:r>
                      <a:endParaRPr lang="en-IN" sz="2800" dirty="0"/>
                    </a:p>
                  </a:txBody>
                  <a:tcPr/>
                </a:tc>
                <a:tc>
                  <a:txBody>
                    <a:bodyPr/>
                    <a:lstStyle/>
                    <a:p>
                      <a:r>
                        <a:rPr lang="en-US" sz="2800" dirty="0" smtClean="0"/>
                        <a:t>Driving a car. Manipulates, measures, mends, mixes, assembles, calibrates constructs, displays are some of the verbs used here</a:t>
                      </a:r>
                      <a:endParaRPr lang="en-US" sz="2800" i="1" dirty="0" smtClean="0"/>
                    </a:p>
                  </a:txBody>
                  <a:tcPr/>
                </a:tc>
                <a:extLst>
                  <a:ext uri="{0D108BD9-81ED-4DB2-BD59-A6C34878D82A}">
                    <a16:rowId xmlns="" xmlns:a16="http://schemas.microsoft.com/office/drawing/2014/main" val="1739917327"/>
                  </a:ext>
                </a:extLst>
              </a:tr>
            </a:tbl>
          </a:graphicData>
        </a:graphic>
      </p:graphicFrame>
    </p:spTree>
    <p:extLst>
      <p:ext uri="{BB962C8B-B14F-4D97-AF65-F5344CB8AC3E}">
        <p14:creationId xmlns:p14="http://schemas.microsoft.com/office/powerpoint/2010/main" val="273161334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491828369"/>
              </p:ext>
            </p:extLst>
          </p:nvPr>
        </p:nvGraphicFramePr>
        <p:xfrm>
          <a:off x="924026" y="517826"/>
          <a:ext cx="10719586" cy="2651760"/>
        </p:xfrm>
        <a:graphic>
          <a:graphicData uri="http://schemas.openxmlformats.org/drawingml/2006/table">
            <a:tbl>
              <a:tblPr firstRow="1" bandRow="1">
                <a:tableStyleId>{5C22544A-7EE6-4342-B048-85BDC9FD1C3A}</a:tableStyleId>
              </a:tblPr>
              <a:tblGrid>
                <a:gridCol w="5359793">
                  <a:extLst>
                    <a:ext uri="{9D8B030D-6E8A-4147-A177-3AD203B41FA5}">
                      <a16:colId xmlns="" xmlns:a16="http://schemas.microsoft.com/office/drawing/2014/main" val="2448248375"/>
                    </a:ext>
                  </a:extLst>
                </a:gridCol>
                <a:gridCol w="5359793">
                  <a:extLst>
                    <a:ext uri="{9D8B030D-6E8A-4147-A177-3AD203B41FA5}">
                      <a16:colId xmlns="" xmlns:a16="http://schemas.microsoft.com/office/drawing/2014/main" val="2014123680"/>
                    </a:ext>
                  </a:extLst>
                </a:gridCol>
              </a:tblGrid>
              <a:tr h="370840">
                <a:tc>
                  <a:txBody>
                    <a:bodyPr/>
                    <a:lstStyle/>
                    <a:p>
                      <a:r>
                        <a:rPr lang="en-US" sz="2800" dirty="0" smtClean="0">
                          <a:solidFill>
                            <a:srgbClr val="FFFF00"/>
                          </a:solidFill>
                        </a:rPr>
                        <a:t>Complex Overt Response ( Expert):</a:t>
                      </a:r>
                    </a:p>
                    <a:p>
                      <a:r>
                        <a:rPr lang="en-US" sz="2800" dirty="0" smtClean="0"/>
                        <a:t>Skillful</a:t>
                      </a:r>
                      <a:r>
                        <a:rPr lang="en-US" sz="2800" baseline="0" dirty="0" smtClean="0"/>
                        <a:t> performance of motor acts involving complex movement patterns</a:t>
                      </a:r>
                    </a:p>
                    <a:p>
                      <a:r>
                        <a:rPr lang="en-US" sz="2800" baseline="0" dirty="0" smtClean="0"/>
                        <a:t>Proficiency is indicated by quick, accurate and coordinated action.</a:t>
                      </a:r>
                      <a:endParaRPr lang="en-IN" sz="2800" dirty="0"/>
                    </a:p>
                  </a:txBody>
                  <a:tcPr/>
                </a:tc>
                <a:tc>
                  <a:txBody>
                    <a:bodyPr/>
                    <a:lstStyle/>
                    <a:p>
                      <a:r>
                        <a:rPr lang="en-US" sz="2800" dirty="0" smtClean="0"/>
                        <a:t>Maneuvers a car in tight parking to park the car</a:t>
                      </a:r>
                    </a:p>
                    <a:p>
                      <a:r>
                        <a:rPr lang="en-US" sz="2800" i="0" dirty="0" smtClean="0"/>
                        <a:t>Operating a Robot to climb complex terrain </a:t>
                      </a:r>
                    </a:p>
                  </a:txBody>
                  <a:tcPr/>
                </a:tc>
                <a:extLst>
                  <a:ext uri="{0D108BD9-81ED-4DB2-BD59-A6C34878D82A}">
                    <a16:rowId xmlns="" xmlns:a16="http://schemas.microsoft.com/office/drawing/2014/main" val="1739917327"/>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893896498"/>
              </p:ext>
            </p:extLst>
          </p:nvPr>
        </p:nvGraphicFramePr>
        <p:xfrm>
          <a:off x="924026" y="3169586"/>
          <a:ext cx="10719586" cy="1371600"/>
        </p:xfrm>
        <a:graphic>
          <a:graphicData uri="http://schemas.openxmlformats.org/drawingml/2006/table">
            <a:tbl>
              <a:tblPr firstRow="1" bandRow="1">
                <a:tableStyleId>{5C22544A-7EE6-4342-B048-85BDC9FD1C3A}</a:tableStyleId>
              </a:tblPr>
              <a:tblGrid>
                <a:gridCol w="5359793">
                  <a:extLst>
                    <a:ext uri="{9D8B030D-6E8A-4147-A177-3AD203B41FA5}">
                      <a16:colId xmlns="" xmlns:a16="http://schemas.microsoft.com/office/drawing/2014/main" val="2448248375"/>
                    </a:ext>
                  </a:extLst>
                </a:gridCol>
                <a:gridCol w="5359793">
                  <a:extLst>
                    <a:ext uri="{9D8B030D-6E8A-4147-A177-3AD203B41FA5}">
                      <a16:colId xmlns="" xmlns:a16="http://schemas.microsoft.com/office/drawing/2014/main" val="2014123680"/>
                    </a:ext>
                  </a:extLst>
                </a:gridCol>
              </a:tblGrid>
              <a:tr h="370840">
                <a:tc>
                  <a:txBody>
                    <a:bodyPr/>
                    <a:lstStyle/>
                    <a:p>
                      <a:r>
                        <a:rPr lang="en-US" sz="2800" dirty="0" smtClean="0">
                          <a:solidFill>
                            <a:srgbClr val="FFFF00"/>
                          </a:solidFill>
                        </a:rPr>
                        <a:t>Adaptation: Skillful to</a:t>
                      </a:r>
                      <a:r>
                        <a:rPr lang="en-US" sz="2800" baseline="0" dirty="0" smtClean="0">
                          <a:solidFill>
                            <a:srgbClr val="FFFF00"/>
                          </a:solidFill>
                        </a:rPr>
                        <a:t> modify </a:t>
                      </a:r>
                      <a:r>
                        <a:rPr lang="en-US" sz="2800" baseline="0" dirty="0" smtClean="0"/>
                        <a:t>movement patterns to fit special requirements</a:t>
                      </a:r>
                      <a:endParaRPr lang="en-IN" sz="2800" dirty="0"/>
                    </a:p>
                  </a:txBody>
                  <a:tcPr/>
                </a:tc>
                <a:tc>
                  <a:txBody>
                    <a:bodyPr/>
                    <a:lstStyle/>
                    <a:p>
                      <a:r>
                        <a:rPr lang="en-US" sz="2800" dirty="0" smtClean="0"/>
                        <a:t>Respond effectively to unexpected experiences.</a:t>
                      </a:r>
                    </a:p>
                    <a:p>
                      <a:r>
                        <a:rPr lang="en-US" sz="2800" i="1" dirty="0" smtClean="0"/>
                        <a:t>Modify the instructions</a:t>
                      </a:r>
                    </a:p>
                  </a:txBody>
                  <a:tcPr/>
                </a:tc>
                <a:extLst>
                  <a:ext uri="{0D108BD9-81ED-4DB2-BD59-A6C34878D82A}">
                    <a16:rowId xmlns="" xmlns:a16="http://schemas.microsoft.com/office/drawing/2014/main" val="1739917327"/>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185358583"/>
              </p:ext>
            </p:extLst>
          </p:nvPr>
        </p:nvGraphicFramePr>
        <p:xfrm>
          <a:off x="924026" y="4541186"/>
          <a:ext cx="10719586" cy="1371600"/>
        </p:xfrm>
        <a:graphic>
          <a:graphicData uri="http://schemas.openxmlformats.org/drawingml/2006/table">
            <a:tbl>
              <a:tblPr firstRow="1" bandRow="1">
                <a:tableStyleId>{5C22544A-7EE6-4342-B048-85BDC9FD1C3A}</a:tableStyleId>
              </a:tblPr>
              <a:tblGrid>
                <a:gridCol w="5359793">
                  <a:extLst>
                    <a:ext uri="{9D8B030D-6E8A-4147-A177-3AD203B41FA5}">
                      <a16:colId xmlns="" xmlns:a16="http://schemas.microsoft.com/office/drawing/2014/main" val="2448248375"/>
                    </a:ext>
                  </a:extLst>
                </a:gridCol>
                <a:gridCol w="5359793">
                  <a:extLst>
                    <a:ext uri="{9D8B030D-6E8A-4147-A177-3AD203B41FA5}">
                      <a16:colId xmlns="" xmlns:a16="http://schemas.microsoft.com/office/drawing/2014/main" val="2014123680"/>
                    </a:ext>
                  </a:extLst>
                </a:gridCol>
              </a:tblGrid>
              <a:tr h="370840">
                <a:tc>
                  <a:txBody>
                    <a:bodyPr/>
                    <a:lstStyle/>
                    <a:p>
                      <a:r>
                        <a:rPr lang="en-US" sz="2800" dirty="0" smtClean="0">
                          <a:solidFill>
                            <a:srgbClr val="FFFF00"/>
                          </a:solidFill>
                        </a:rPr>
                        <a:t>Origination: Creating new </a:t>
                      </a:r>
                      <a:r>
                        <a:rPr lang="en-US" sz="2800" dirty="0" smtClean="0"/>
                        <a:t>movement patterns</a:t>
                      </a:r>
                    </a:p>
                    <a:p>
                      <a:r>
                        <a:rPr lang="en-US" sz="2800" dirty="0" smtClean="0"/>
                        <a:t>Highly developed skill</a:t>
                      </a:r>
                      <a:endParaRPr lang="en-IN" sz="2800" dirty="0"/>
                    </a:p>
                  </a:txBody>
                  <a:tcPr/>
                </a:tc>
                <a:tc>
                  <a:txBody>
                    <a:bodyPr/>
                    <a:lstStyle/>
                    <a:p>
                      <a:r>
                        <a:rPr lang="en-US" sz="2800" dirty="0" smtClean="0"/>
                        <a:t>Construct new product</a:t>
                      </a:r>
                    </a:p>
                    <a:p>
                      <a:r>
                        <a:rPr lang="en-US" sz="2800" i="0" dirty="0" smtClean="0"/>
                        <a:t>Develop new algorithm </a:t>
                      </a:r>
                    </a:p>
                  </a:txBody>
                  <a:tcPr/>
                </a:tc>
                <a:extLst>
                  <a:ext uri="{0D108BD9-81ED-4DB2-BD59-A6C34878D82A}">
                    <a16:rowId xmlns="" xmlns:a16="http://schemas.microsoft.com/office/drawing/2014/main" val="1739917327"/>
                  </a:ext>
                </a:extLst>
              </a:tr>
            </a:tbl>
          </a:graphicData>
        </a:graphic>
      </p:graphicFrame>
    </p:spTree>
    <p:extLst>
      <p:ext uri="{BB962C8B-B14F-4D97-AF65-F5344CB8AC3E}">
        <p14:creationId xmlns:p14="http://schemas.microsoft.com/office/powerpoint/2010/main" val="230950661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25625"/>
            <a:ext cx="10515600" cy="1527175"/>
          </a:xfrm>
        </p:spPr>
        <p:txBody>
          <a:bodyPr/>
          <a:lstStyle/>
          <a:p>
            <a:pPr marL="0" indent="0" algn="ctr">
              <a:buNone/>
            </a:pPr>
            <a:r>
              <a:rPr lang="en-US" sz="3600" b="1" dirty="0" smtClean="0"/>
              <a:t>Structure </a:t>
            </a:r>
            <a:r>
              <a:rPr lang="en-US" sz="3600" b="1" dirty="0"/>
              <a:t>of Observed Learning </a:t>
            </a:r>
            <a:r>
              <a:rPr lang="en-US" sz="3600" b="1" dirty="0" smtClean="0"/>
              <a:t>Outcome (SOLO) Taxonomy (1982)</a:t>
            </a:r>
            <a:endParaRPr lang="en-US" sz="3600" b="1" dirty="0"/>
          </a:p>
          <a:p>
            <a:endParaRPr lang="en-IN" dirty="0"/>
          </a:p>
        </p:txBody>
      </p:sp>
    </p:spTree>
    <p:extLst>
      <p:ext uri="{BB962C8B-B14F-4D97-AF65-F5344CB8AC3E}">
        <p14:creationId xmlns:p14="http://schemas.microsoft.com/office/powerpoint/2010/main" val="66070319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70948"/>
          </a:xfrm>
        </p:spPr>
        <p:txBody>
          <a:bodyPr>
            <a:normAutofit/>
          </a:bodyPr>
          <a:lstStyle/>
          <a:p>
            <a:pPr algn="ctr"/>
            <a:r>
              <a:rPr lang="en-US" sz="3600" b="1" dirty="0" smtClean="0"/>
              <a:t>SOLO Taxonomy</a:t>
            </a:r>
            <a:endParaRPr lang="en-IN" sz="3600" b="1" dirty="0"/>
          </a:p>
        </p:txBody>
      </p:sp>
      <p:graphicFrame>
        <p:nvGraphicFramePr>
          <p:cNvPr id="4" name="Table 3"/>
          <p:cNvGraphicFramePr>
            <a:graphicFrameLocks noGrp="1"/>
          </p:cNvGraphicFramePr>
          <p:nvPr>
            <p:extLst>
              <p:ext uri="{D42A27DB-BD31-4B8C-83A1-F6EECF244321}">
                <p14:modId xmlns:p14="http://schemas.microsoft.com/office/powerpoint/2010/main" val="2364028385"/>
              </p:ext>
            </p:extLst>
          </p:nvPr>
        </p:nvGraphicFramePr>
        <p:xfrm>
          <a:off x="415637" y="1136075"/>
          <a:ext cx="11647054" cy="5503085"/>
        </p:xfrm>
        <a:graphic>
          <a:graphicData uri="http://schemas.openxmlformats.org/drawingml/2006/table">
            <a:tbl>
              <a:tblPr firstRow="1" bandRow="1">
                <a:tableStyleId>{5C22544A-7EE6-4342-B048-85BDC9FD1C3A}</a:tableStyleId>
              </a:tblPr>
              <a:tblGrid>
                <a:gridCol w="2290618">
                  <a:extLst>
                    <a:ext uri="{9D8B030D-6E8A-4147-A177-3AD203B41FA5}">
                      <a16:colId xmlns="" xmlns:a16="http://schemas.microsoft.com/office/drawing/2014/main" val="2017600031"/>
                    </a:ext>
                  </a:extLst>
                </a:gridCol>
                <a:gridCol w="9356436">
                  <a:extLst>
                    <a:ext uri="{9D8B030D-6E8A-4147-A177-3AD203B41FA5}">
                      <a16:colId xmlns="" xmlns:a16="http://schemas.microsoft.com/office/drawing/2014/main" val="4084171985"/>
                    </a:ext>
                  </a:extLst>
                </a:gridCol>
              </a:tblGrid>
              <a:tr h="1071260">
                <a:tc>
                  <a:txBody>
                    <a:bodyPr/>
                    <a:lstStyle/>
                    <a:p>
                      <a:r>
                        <a:rPr lang="en-IN" sz="2200" b="0" i="0" kern="1200" dirty="0" smtClean="0">
                          <a:solidFill>
                            <a:schemeClr val="lt1"/>
                          </a:solidFill>
                          <a:effectLst/>
                          <a:latin typeface="+mn-lt"/>
                          <a:ea typeface="+mn-ea"/>
                          <a:cs typeface="+mn-cs"/>
                        </a:rPr>
                        <a:t>Extended abstract</a:t>
                      </a:r>
                      <a:endParaRPr lang="en-IN" sz="2200" dirty="0"/>
                    </a:p>
                  </a:txBody>
                  <a:tcPr/>
                </a:tc>
                <a:tc>
                  <a:txBody>
                    <a:bodyPr/>
                    <a:lstStyle/>
                    <a:p>
                      <a:r>
                        <a:rPr lang="en-US" sz="2200" b="0" i="0" kern="1200" dirty="0" smtClean="0">
                          <a:solidFill>
                            <a:schemeClr val="lt1"/>
                          </a:solidFill>
                          <a:effectLst/>
                          <a:latin typeface="+mn-lt"/>
                          <a:ea typeface="+mn-ea"/>
                          <a:cs typeface="+mn-cs"/>
                        </a:rPr>
                        <a:t>The learner is now able to create new ideas based on her mastery of the subject. The previous integrated whole may be conceptualized at a higher level of abstraction and generalized to a new topic or area.</a:t>
                      </a:r>
                      <a:r>
                        <a:rPr lang="en-US" sz="2200" b="0" i="0" kern="1200" baseline="0" dirty="0" smtClean="0">
                          <a:solidFill>
                            <a:schemeClr val="lt1"/>
                          </a:solidFill>
                          <a:effectLst/>
                          <a:latin typeface="+mn-lt"/>
                          <a:ea typeface="+mn-ea"/>
                          <a:cs typeface="+mn-cs"/>
                        </a:rPr>
                        <a:t>       </a:t>
                      </a:r>
                      <a:r>
                        <a:rPr lang="en-US" sz="2200" b="1" i="1" kern="1200" baseline="0" dirty="0" smtClean="0">
                          <a:solidFill>
                            <a:srgbClr val="FFFF00"/>
                          </a:solidFill>
                          <a:effectLst/>
                          <a:latin typeface="+mn-lt"/>
                          <a:ea typeface="+mn-ea"/>
                          <a:cs typeface="+mn-cs"/>
                        </a:rPr>
                        <a:t>Create</a:t>
                      </a:r>
                      <a:endParaRPr lang="en-IN" sz="2200" b="1" i="1" dirty="0">
                        <a:solidFill>
                          <a:srgbClr val="FFFF00"/>
                        </a:solidFill>
                      </a:endParaRPr>
                    </a:p>
                  </a:txBody>
                  <a:tcPr/>
                </a:tc>
                <a:extLst>
                  <a:ext uri="{0D108BD9-81ED-4DB2-BD59-A6C34878D82A}">
                    <a16:rowId xmlns="" xmlns:a16="http://schemas.microsoft.com/office/drawing/2014/main" val="788238896"/>
                  </a:ext>
                </a:extLst>
              </a:tr>
              <a:tr h="1398590">
                <a:tc>
                  <a:txBody>
                    <a:bodyPr/>
                    <a:lstStyle/>
                    <a:p>
                      <a:r>
                        <a:rPr lang="en-IN" sz="2200" b="0" i="0" kern="1200" dirty="0" smtClean="0">
                          <a:solidFill>
                            <a:schemeClr val="dk1"/>
                          </a:solidFill>
                          <a:effectLst/>
                          <a:latin typeface="+mn-lt"/>
                          <a:ea typeface="+mn-ea"/>
                          <a:cs typeface="+mn-cs"/>
                        </a:rPr>
                        <a:t>Relational </a:t>
                      </a:r>
                      <a:endParaRPr lang="en-IN" sz="2200" dirty="0"/>
                    </a:p>
                  </a:txBody>
                  <a:tcPr/>
                </a:tc>
                <a:tc>
                  <a:txBody>
                    <a:bodyPr/>
                    <a:lstStyle/>
                    <a:p>
                      <a:r>
                        <a:rPr lang="en-US" sz="2200" b="0" i="0" kern="1200" dirty="0" smtClean="0">
                          <a:solidFill>
                            <a:schemeClr val="dk1"/>
                          </a:solidFill>
                          <a:effectLst/>
                          <a:latin typeface="+mn-lt"/>
                          <a:ea typeface="+mn-ea"/>
                          <a:cs typeface="+mn-cs"/>
                        </a:rPr>
                        <a:t>The learner has mastered the complexity of the subject by being able to join all the parts together.</a:t>
                      </a:r>
                      <a:r>
                        <a:rPr lang="en-US" sz="2200" b="0" i="0" kern="1200" baseline="0" dirty="0" smtClean="0">
                          <a:solidFill>
                            <a:schemeClr val="dk1"/>
                          </a:solidFill>
                          <a:effectLst/>
                          <a:latin typeface="+mn-lt"/>
                          <a:ea typeface="+mn-ea"/>
                          <a:cs typeface="+mn-cs"/>
                        </a:rPr>
                        <a:t> </a:t>
                      </a:r>
                      <a:r>
                        <a:rPr lang="en-US" sz="2200" b="0" i="0" kern="1200" dirty="0" smtClean="0">
                          <a:solidFill>
                            <a:schemeClr val="dk1"/>
                          </a:solidFill>
                          <a:effectLst/>
                          <a:latin typeface="+mn-lt"/>
                          <a:ea typeface="+mn-ea"/>
                          <a:cs typeface="+mn-cs"/>
                        </a:rPr>
                        <a:t>The different aspects have become integrated into a coherent whole.</a:t>
                      </a:r>
                      <a:r>
                        <a:rPr lang="en-US" sz="2200" b="0" i="0" kern="1200" baseline="0" dirty="0" smtClean="0">
                          <a:solidFill>
                            <a:schemeClr val="dk1"/>
                          </a:solidFill>
                          <a:effectLst/>
                          <a:latin typeface="+mn-lt"/>
                          <a:ea typeface="+mn-ea"/>
                          <a:cs typeface="+mn-cs"/>
                        </a:rPr>
                        <a:t> A</a:t>
                      </a:r>
                      <a:r>
                        <a:rPr lang="en-US" sz="2200" b="0" i="0" kern="1200" dirty="0" smtClean="0">
                          <a:solidFill>
                            <a:schemeClr val="dk1"/>
                          </a:solidFill>
                          <a:effectLst/>
                          <a:latin typeface="+mn-lt"/>
                          <a:ea typeface="+mn-ea"/>
                          <a:cs typeface="+mn-cs"/>
                        </a:rPr>
                        <a:t>n adequate understanding of a subject. </a:t>
                      </a:r>
                      <a:r>
                        <a:rPr lang="en-US" sz="2200" b="1" i="1" kern="1200" dirty="0" smtClean="0">
                          <a:solidFill>
                            <a:schemeClr val="dk1"/>
                          </a:solidFill>
                          <a:effectLst/>
                          <a:latin typeface="+mn-lt"/>
                          <a:ea typeface="+mn-ea"/>
                          <a:cs typeface="+mn-cs"/>
                        </a:rPr>
                        <a:t>Analyzing and Evaluating:</a:t>
                      </a:r>
                      <a:r>
                        <a:rPr lang="en-US" sz="2200" b="1" i="1" kern="1200" baseline="0" dirty="0" smtClean="0">
                          <a:solidFill>
                            <a:schemeClr val="dk1"/>
                          </a:solidFill>
                          <a:effectLst/>
                          <a:latin typeface="+mn-lt"/>
                          <a:ea typeface="+mn-ea"/>
                          <a:cs typeface="+mn-cs"/>
                        </a:rPr>
                        <a:t> Assessment qualitative </a:t>
                      </a:r>
                      <a:r>
                        <a:rPr lang="en-US" sz="2200" b="1" i="1" kern="1200" dirty="0" smtClean="0">
                          <a:solidFill>
                            <a:schemeClr val="dk1"/>
                          </a:solidFill>
                          <a:effectLst/>
                          <a:latin typeface="+mn-lt"/>
                          <a:ea typeface="+mn-ea"/>
                          <a:cs typeface="+mn-cs"/>
                        </a:rPr>
                        <a:t> </a:t>
                      </a:r>
                      <a:endParaRPr lang="en-IN" sz="2200" b="1" i="1" dirty="0"/>
                    </a:p>
                  </a:txBody>
                  <a:tcPr/>
                </a:tc>
                <a:extLst>
                  <a:ext uri="{0D108BD9-81ED-4DB2-BD59-A6C34878D82A}">
                    <a16:rowId xmlns="" xmlns:a16="http://schemas.microsoft.com/office/drawing/2014/main" val="1295031492"/>
                  </a:ext>
                </a:extLst>
              </a:tr>
              <a:tr h="1272564">
                <a:tc>
                  <a:txBody>
                    <a:bodyPr/>
                    <a:lstStyle/>
                    <a:p>
                      <a:r>
                        <a:rPr lang="en-IN" sz="2200" b="0" i="0" kern="1200" dirty="0" smtClean="0">
                          <a:solidFill>
                            <a:schemeClr val="dk1"/>
                          </a:solidFill>
                          <a:effectLst/>
                          <a:latin typeface="+mn-lt"/>
                          <a:ea typeface="+mn-ea"/>
                          <a:cs typeface="+mn-cs"/>
                        </a:rPr>
                        <a:t>Multi-structural </a:t>
                      </a:r>
                      <a:endParaRPr lang="en-IN" sz="2200" dirty="0"/>
                    </a:p>
                  </a:txBody>
                  <a:tcPr/>
                </a:tc>
                <a:tc>
                  <a:txBody>
                    <a:bodyPr/>
                    <a:lstStyle/>
                    <a:p>
                      <a:r>
                        <a:rPr lang="en-US" sz="2200" b="0" i="0" kern="1200" dirty="0" smtClean="0">
                          <a:solidFill>
                            <a:schemeClr val="dk1"/>
                          </a:solidFill>
                          <a:effectLst/>
                          <a:latin typeface="+mn-lt"/>
                          <a:ea typeface="+mn-ea"/>
                          <a:cs typeface="+mn-cs"/>
                        </a:rPr>
                        <a:t>The learner has several concepts about the subject but they are disconnected. Response focuses on several relevant aspects but treated independently/unable to integrate. </a:t>
                      </a:r>
                      <a:r>
                        <a:rPr lang="en-US" sz="2200" b="1" i="1" kern="1200" dirty="0" smtClean="0">
                          <a:solidFill>
                            <a:schemeClr val="dk1"/>
                          </a:solidFill>
                          <a:effectLst/>
                          <a:latin typeface="+mn-lt"/>
                          <a:ea typeface="+mn-ea"/>
                          <a:cs typeface="+mn-cs"/>
                        </a:rPr>
                        <a:t>Assessment primarily quantitative</a:t>
                      </a:r>
                      <a:r>
                        <a:rPr lang="en-US" sz="2200" b="0" i="0" kern="1200" dirty="0" smtClean="0">
                          <a:solidFill>
                            <a:schemeClr val="dk1"/>
                          </a:solidFill>
                          <a:effectLst/>
                          <a:latin typeface="+mn-lt"/>
                          <a:ea typeface="+mn-ea"/>
                          <a:cs typeface="+mn-cs"/>
                        </a:rPr>
                        <a:t>. </a:t>
                      </a:r>
                      <a:r>
                        <a:rPr lang="en-US" sz="2200" b="1" i="1" kern="1200" dirty="0" smtClean="0">
                          <a:solidFill>
                            <a:schemeClr val="dk1"/>
                          </a:solidFill>
                          <a:effectLst/>
                          <a:latin typeface="+mn-lt"/>
                          <a:ea typeface="+mn-ea"/>
                          <a:cs typeface="+mn-cs"/>
                        </a:rPr>
                        <a:t>Applying</a:t>
                      </a:r>
                      <a:endParaRPr lang="en-IN" sz="2200" b="1" i="1" dirty="0"/>
                    </a:p>
                  </a:txBody>
                  <a:tcPr/>
                </a:tc>
                <a:extLst>
                  <a:ext uri="{0D108BD9-81ED-4DB2-BD59-A6C34878D82A}">
                    <a16:rowId xmlns="" xmlns:a16="http://schemas.microsoft.com/office/drawing/2014/main" val="4187632887"/>
                  </a:ext>
                </a:extLst>
              </a:tr>
              <a:tr h="743931">
                <a:tc>
                  <a:txBody>
                    <a:bodyPr/>
                    <a:lstStyle/>
                    <a:p>
                      <a:r>
                        <a:rPr lang="en-IN" sz="2200" b="0" i="0" kern="1200" dirty="0" err="1" smtClean="0">
                          <a:solidFill>
                            <a:schemeClr val="dk1"/>
                          </a:solidFill>
                          <a:effectLst/>
                          <a:latin typeface="+mn-lt"/>
                          <a:ea typeface="+mn-ea"/>
                          <a:cs typeface="+mn-cs"/>
                        </a:rPr>
                        <a:t>Uni</a:t>
                      </a:r>
                      <a:r>
                        <a:rPr lang="en-IN" sz="2200" b="0" i="0" kern="1200" dirty="0" smtClean="0">
                          <a:solidFill>
                            <a:schemeClr val="dk1"/>
                          </a:solidFill>
                          <a:effectLst/>
                          <a:latin typeface="+mn-lt"/>
                          <a:ea typeface="+mn-ea"/>
                          <a:cs typeface="+mn-cs"/>
                        </a:rPr>
                        <a:t>-structural</a:t>
                      </a:r>
                      <a:endParaRPr lang="en-IN" sz="2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200" b="0" i="0" kern="1200" dirty="0" smtClean="0">
                          <a:solidFill>
                            <a:schemeClr val="dk1"/>
                          </a:solidFill>
                          <a:effectLst/>
                          <a:latin typeface="+mn-lt"/>
                          <a:ea typeface="+mn-ea"/>
                          <a:cs typeface="+mn-cs"/>
                        </a:rPr>
                        <a:t>The learner has only a basic concept about the subject.</a:t>
                      </a:r>
                      <a:endParaRPr lang="en-IN" sz="2200" dirty="0" smtClean="0"/>
                    </a:p>
                    <a:p>
                      <a:r>
                        <a:rPr lang="en-US" sz="2200" b="0" i="0" kern="1200" dirty="0" smtClean="0">
                          <a:solidFill>
                            <a:schemeClr val="dk1"/>
                          </a:solidFill>
                          <a:effectLst/>
                          <a:latin typeface="+mn-lt"/>
                          <a:ea typeface="+mn-ea"/>
                          <a:cs typeface="+mn-cs"/>
                        </a:rPr>
                        <a:t>Response only focuses on one relevant aspect.</a:t>
                      </a:r>
                      <a:r>
                        <a:rPr lang="en-US" sz="2200" b="0" i="0" kern="1200" baseline="0" dirty="0" smtClean="0">
                          <a:solidFill>
                            <a:schemeClr val="dk1"/>
                          </a:solidFill>
                          <a:effectLst/>
                          <a:latin typeface="+mn-lt"/>
                          <a:ea typeface="+mn-ea"/>
                          <a:cs typeface="+mn-cs"/>
                        </a:rPr>
                        <a:t>  </a:t>
                      </a:r>
                      <a:r>
                        <a:rPr lang="en-US" sz="2200" b="1" i="1" kern="1200" baseline="0" dirty="0" smtClean="0">
                          <a:solidFill>
                            <a:schemeClr val="dk1"/>
                          </a:solidFill>
                          <a:effectLst/>
                          <a:latin typeface="+mn-lt"/>
                          <a:ea typeface="+mn-ea"/>
                          <a:cs typeface="+mn-cs"/>
                        </a:rPr>
                        <a:t>Understanding</a:t>
                      </a:r>
                      <a:endParaRPr lang="en-IN" sz="2200" b="1" i="1" dirty="0"/>
                    </a:p>
                  </a:txBody>
                  <a:tcPr/>
                </a:tc>
                <a:extLst>
                  <a:ext uri="{0D108BD9-81ED-4DB2-BD59-A6C34878D82A}">
                    <a16:rowId xmlns="" xmlns:a16="http://schemas.microsoft.com/office/drawing/2014/main" val="744693941"/>
                  </a:ext>
                </a:extLst>
              </a:tr>
              <a:tr h="938681">
                <a:tc>
                  <a:txBody>
                    <a:bodyPr/>
                    <a:lstStyle/>
                    <a:p>
                      <a:r>
                        <a:rPr lang="en-IN" sz="2200" b="0" i="0" kern="1200" dirty="0" smtClean="0">
                          <a:solidFill>
                            <a:schemeClr val="dk1"/>
                          </a:solidFill>
                          <a:effectLst/>
                          <a:latin typeface="+mn-lt"/>
                          <a:ea typeface="+mn-ea"/>
                          <a:cs typeface="+mn-cs"/>
                        </a:rPr>
                        <a:t>Pre-structural</a:t>
                      </a:r>
                      <a:endParaRPr lang="en-IN" sz="2200" dirty="0"/>
                    </a:p>
                  </a:txBody>
                  <a:tcPr/>
                </a:tc>
                <a:tc>
                  <a:txBody>
                    <a:bodyPr/>
                    <a:lstStyle/>
                    <a:p>
                      <a:r>
                        <a:rPr lang="en-US" sz="2200" b="0" i="0" kern="1200" dirty="0" smtClean="0">
                          <a:solidFill>
                            <a:schemeClr val="dk1"/>
                          </a:solidFill>
                          <a:effectLst/>
                          <a:latin typeface="+mn-lt"/>
                          <a:ea typeface="+mn-ea"/>
                          <a:cs typeface="+mn-cs"/>
                        </a:rPr>
                        <a:t>The learner is unsure about the lesson or subject. Try to understand using too simple means:</a:t>
                      </a:r>
                      <a:r>
                        <a:rPr lang="en-US" sz="2200" b="0" i="0" kern="1200" baseline="0" dirty="0" smtClean="0">
                          <a:solidFill>
                            <a:schemeClr val="dk1"/>
                          </a:solidFill>
                          <a:effectLst/>
                          <a:latin typeface="+mn-lt"/>
                          <a:ea typeface="+mn-ea"/>
                          <a:cs typeface="+mn-cs"/>
                        </a:rPr>
                        <a:t> </a:t>
                      </a:r>
                      <a:r>
                        <a:rPr lang="en-US" sz="2200" b="1" i="1" kern="1200" baseline="0" dirty="0" smtClean="0">
                          <a:solidFill>
                            <a:schemeClr val="dk1"/>
                          </a:solidFill>
                          <a:effectLst/>
                          <a:latin typeface="+mn-lt"/>
                          <a:ea typeface="+mn-ea"/>
                          <a:cs typeface="+mn-cs"/>
                        </a:rPr>
                        <a:t>Does not understand ( Remembering) </a:t>
                      </a:r>
                      <a:endParaRPr lang="en-IN" sz="2200" b="1" i="1" dirty="0"/>
                    </a:p>
                  </a:txBody>
                  <a:tcPr/>
                </a:tc>
                <a:extLst>
                  <a:ext uri="{0D108BD9-81ED-4DB2-BD59-A6C34878D82A}">
                    <a16:rowId xmlns="" xmlns:a16="http://schemas.microsoft.com/office/drawing/2014/main" val="1669143892"/>
                  </a:ext>
                </a:extLst>
              </a:tr>
            </a:tbl>
          </a:graphicData>
        </a:graphic>
      </p:graphicFrame>
    </p:spTree>
    <p:extLst>
      <p:ext uri="{BB962C8B-B14F-4D97-AF65-F5344CB8AC3E}">
        <p14:creationId xmlns:p14="http://schemas.microsoft.com/office/powerpoint/2010/main" val="247831299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44078" y="2364639"/>
            <a:ext cx="10515600" cy="1668346"/>
          </a:xfrm>
        </p:spPr>
        <p:txBody>
          <a:bodyPr>
            <a:normAutofit/>
          </a:bodyPr>
          <a:lstStyle/>
          <a:p>
            <a:pPr marL="0" indent="0" algn="ctr">
              <a:buNone/>
            </a:pPr>
            <a:r>
              <a:rPr lang="en-US" sz="4400" b="1" dirty="0"/>
              <a:t>Instructional Strategy and Mapping with Taxonomy</a:t>
            </a:r>
            <a:endParaRPr lang="en-IN" sz="4400" dirty="0"/>
          </a:p>
        </p:txBody>
      </p:sp>
    </p:spTree>
    <p:extLst>
      <p:ext uri="{BB962C8B-B14F-4D97-AF65-F5344CB8AC3E}">
        <p14:creationId xmlns:p14="http://schemas.microsoft.com/office/powerpoint/2010/main" val="32474194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7030A0"/>
                </a:solidFill>
              </a:rPr>
              <a:t>Criterion 1: </a:t>
            </a:r>
            <a:r>
              <a:rPr lang="en-US" sz="3200" b="1" dirty="0">
                <a:solidFill>
                  <a:srgbClr val="7030A0"/>
                </a:solidFill>
              </a:rPr>
              <a:t>Vision, Mission and Program Educational </a:t>
            </a:r>
            <a:r>
              <a:rPr lang="en-US" sz="3200" b="1" dirty="0" smtClean="0">
                <a:solidFill>
                  <a:srgbClr val="7030A0"/>
                </a:solidFill>
              </a:rPr>
              <a:t>Objectives(50)</a:t>
            </a:r>
            <a:endParaRPr lang="en-IN" sz="3200" b="1" dirty="0">
              <a:solidFill>
                <a:srgbClr val="7030A0"/>
              </a:solidFill>
            </a:endParaRPr>
          </a:p>
        </p:txBody>
      </p:sp>
      <p:sp>
        <p:nvSpPr>
          <p:cNvPr id="3" name="Content Placeholder 2"/>
          <p:cNvSpPr>
            <a:spLocks noGrp="1"/>
          </p:cNvSpPr>
          <p:nvPr>
            <p:ph idx="1"/>
          </p:nvPr>
        </p:nvSpPr>
        <p:spPr>
          <a:xfrm>
            <a:off x="838200" y="1825624"/>
            <a:ext cx="10515600" cy="4833793"/>
          </a:xfrm>
        </p:spPr>
        <p:txBody>
          <a:bodyPr>
            <a:normAutofit lnSpcReduction="10000"/>
          </a:bodyPr>
          <a:lstStyle/>
          <a:p>
            <a:r>
              <a:rPr lang="en-US" dirty="0"/>
              <a:t>A. Description of process involved in defining the Vision, Mission of the Department (7)</a:t>
            </a:r>
          </a:p>
          <a:p>
            <a:r>
              <a:rPr lang="en-US" dirty="0"/>
              <a:t>B. Description of process involved in defining the PEOs of the program (8</a:t>
            </a:r>
            <a:r>
              <a:rPr lang="en-US" dirty="0" smtClean="0"/>
              <a:t>)</a:t>
            </a:r>
          </a:p>
          <a:p>
            <a:r>
              <a:rPr lang="en-US" dirty="0"/>
              <a:t>A. Preparation of a matrix of PEOs and elements of Mission statement (5)</a:t>
            </a:r>
          </a:p>
          <a:p>
            <a:r>
              <a:rPr lang="en-US" dirty="0"/>
              <a:t>B. Consistency/justification of co-relation parameters of the above matrix (5</a:t>
            </a:r>
            <a:r>
              <a:rPr lang="en-US" dirty="0" smtClean="0"/>
              <a:t>)</a:t>
            </a:r>
          </a:p>
          <a:p>
            <a:r>
              <a:rPr lang="en-US" dirty="0" smtClean="0">
                <a:solidFill>
                  <a:srgbClr val="FF0000"/>
                </a:solidFill>
              </a:rPr>
              <a:t>Common Questions: When was developed? Last revision date? Who approved? Who were involved in developing? Process of development? What is strategy followed for awareness? Is there any timeline and responsibility fixed? Gaps and action plan ? </a:t>
            </a:r>
            <a:endParaRPr lang="en-US" dirty="0">
              <a:solidFill>
                <a:srgbClr val="FF0000"/>
              </a:solidFill>
            </a:endParaRPr>
          </a:p>
        </p:txBody>
      </p:sp>
    </p:spTree>
    <p:extLst>
      <p:ext uri="{BB962C8B-B14F-4D97-AF65-F5344CB8AC3E}">
        <p14:creationId xmlns:p14="http://schemas.microsoft.com/office/powerpoint/2010/main" val="30724755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2105891" y="647252"/>
            <a:ext cx="8717250" cy="6021836"/>
          </a:xfrm>
          <a:prstGeom prst="rect">
            <a:avLst/>
          </a:prstGeom>
        </p:spPr>
      </p:pic>
      <p:cxnSp>
        <p:nvCxnSpPr>
          <p:cNvPr id="6" name="Straight Connector 5"/>
          <p:cNvCxnSpPr/>
          <p:nvPr/>
        </p:nvCxnSpPr>
        <p:spPr>
          <a:xfrm>
            <a:off x="2105891" y="647252"/>
            <a:ext cx="8717250" cy="0"/>
          </a:xfrm>
          <a:prstGeom prst="line">
            <a:avLst/>
          </a:prstGeom>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66070250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1913827" y="701242"/>
            <a:ext cx="8235037" cy="5845175"/>
          </a:xfrm>
          <a:prstGeom prst="rect">
            <a:avLst/>
          </a:prstGeom>
        </p:spPr>
      </p:pic>
      <p:cxnSp>
        <p:nvCxnSpPr>
          <p:cNvPr id="6" name="Straight Connector 5"/>
          <p:cNvCxnSpPr/>
          <p:nvPr/>
        </p:nvCxnSpPr>
        <p:spPr>
          <a:xfrm>
            <a:off x="1884218" y="701964"/>
            <a:ext cx="36946" cy="5855854"/>
          </a:xfrm>
          <a:prstGeom prst="line">
            <a:avLst/>
          </a:prstGeom>
          <a:ln/>
        </p:spPr>
        <p:style>
          <a:lnRef idx="3">
            <a:schemeClr val="dk1"/>
          </a:lnRef>
          <a:fillRef idx="0">
            <a:schemeClr val="dk1"/>
          </a:fillRef>
          <a:effectRef idx="2">
            <a:schemeClr val="dk1"/>
          </a:effectRef>
          <a:fontRef idx="minor">
            <a:schemeClr val="tx1"/>
          </a:fontRef>
        </p:style>
      </p:cxnSp>
      <p:cxnSp>
        <p:nvCxnSpPr>
          <p:cNvPr id="8" name="Straight Connector 7"/>
          <p:cNvCxnSpPr/>
          <p:nvPr/>
        </p:nvCxnSpPr>
        <p:spPr>
          <a:xfrm>
            <a:off x="1921164" y="6546417"/>
            <a:ext cx="8227700" cy="11401"/>
          </a:xfrm>
          <a:prstGeom prst="line">
            <a:avLst/>
          </a:prstGeom>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82756286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41639"/>
          </a:xfrm>
        </p:spPr>
        <p:txBody>
          <a:bodyPr>
            <a:normAutofit fontScale="90000"/>
          </a:bodyPr>
          <a:lstStyle/>
          <a:p>
            <a:pPr algn="ctr"/>
            <a:r>
              <a:rPr lang="en-US" dirty="0" smtClean="0"/>
              <a:t>M-Media, M-Method and S-Strategy: MMS </a:t>
            </a:r>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01007809"/>
              </p:ext>
            </p:extLst>
          </p:nvPr>
        </p:nvGraphicFramePr>
        <p:xfrm>
          <a:off x="452581" y="1428462"/>
          <a:ext cx="11286837" cy="5242560"/>
        </p:xfrm>
        <a:graphic>
          <a:graphicData uri="http://schemas.openxmlformats.org/drawingml/2006/table">
            <a:tbl>
              <a:tblPr firstRow="1" bandRow="1">
                <a:tableStyleId>{5C22544A-7EE6-4342-B048-85BDC9FD1C3A}</a:tableStyleId>
              </a:tblPr>
              <a:tblGrid>
                <a:gridCol w="3762279">
                  <a:extLst>
                    <a:ext uri="{9D8B030D-6E8A-4147-A177-3AD203B41FA5}">
                      <a16:colId xmlns="" xmlns:a16="http://schemas.microsoft.com/office/drawing/2014/main" val="3077078003"/>
                    </a:ext>
                  </a:extLst>
                </a:gridCol>
                <a:gridCol w="3762279">
                  <a:extLst>
                    <a:ext uri="{9D8B030D-6E8A-4147-A177-3AD203B41FA5}">
                      <a16:colId xmlns="" xmlns:a16="http://schemas.microsoft.com/office/drawing/2014/main" val="2251957663"/>
                    </a:ext>
                  </a:extLst>
                </a:gridCol>
                <a:gridCol w="3762279">
                  <a:extLst>
                    <a:ext uri="{9D8B030D-6E8A-4147-A177-3AD203B41FA5}">
                      <a16:colId xmlns="" xmlns:a16="http://schemas.microsoft.com/office/drawing/2014/main" val="861750826"/>
                    </a:ext>
                  </a:extLst>
                </a:gridCol>
              </a:tblGrid>
              <a:tr h="370840">
                <a:tc>
                  <a:txBody>
                    <a:bodyPr/>
                    <a:lstStyle/>
                    <a:p>
                      <a:r>
                        <a:rPr lang="en-US" sz="3200" dirty="0" smtClean="0"/>
                        <a:t>Media</a:t>
                      </a:r>
                      <a:endParaRPr lang="en-IN" sz="3200" dirty="0"/>
                    </a:p>
                  </a:txBody>
                  <a:tcPr/>
                </a:tc>
                <a:tc>
                  <a:txBody>
                    <a:bodyPr/>
                    <a:lstStyle/>
                    <a:p>
                      <a:r>
                        <a:rPr lang="en-US" sz="3200" dirty="0" smtClean="0"/>
                        <a:t>Method</a:t>
                      </a:r>
                      <a:endParaRPr lang="en-IN" sz="3200" dirty="0"/>
                    </a:p>
                  </a:txBody>
                  <a:tcPr/>
                </a:tc>
                <a:tc>
                  <a:txBody>
                    <a:bodyPr/>
                    <a:lstStyle/>
                    <a:p>
                      <a:r>
                        <a:rPr lang="en-US" sz="3200" dirty="0" smtClean="0"/>
                        <a:t>Strategy </a:t>
                      </a:r>
                      <a:endParaRPr lang="en-IN" sz="3200" dirty="0"/>
                    </a:p>
                  </a:txBody>
                  <a:tcPr/>
                </a:tc>
                <a:extLst>
                  <a:ext uri="{0D108BD9-81ED-4DB2-BD59-A6C34878D82A}">
                    <a16:rowId xmlns="" xmlns:a16="http://schemas.microsoft.com/office/drawing/2014/main" val="3607767782"/>
                  </a:ext>
                </a:extLst>
              </a:tr>
              <a:tr h="370840">
                <a:tc>
                  <a:txBody>
                    <a:bodyPr/>
                    <a:lstStyle/>
                    <a:p>
                      <a:r>
                        <a:rPr lang="en-US" sz="2800" dirty="0" smtClean="0"/>
                        <a:t>Class room, Distance learning, e-learning,</a:t>
                      </a:r>
                      <a:r>
                        <a:rPr lang="en-US" sz="2800" baseline="0" dirty="0" smtClean="0"/>
                        <a:t> m-learning, On the job training(OJT), Social learning and Social media, Performance aids, Video</a:t>
                      </a:r>
                      <a:endParaRPr lang="en-IN" sz="2800" dirty="0"/>
                    </a:p>
                  </a:txBody>
                  <a:tcPr/>
                </a:tc>
                <a:tc>
                  <a:txBody>
                    <a:bodyPr/>
                    <a:lstStyle/>
                    <a:p>
                      <a:r>
                        <a:rPr lang="en-US" sz="2400" dirty="0" smtClean="0"/>
                        <a:t>Action</a:t>
                      </a:r>
                      <a:r>
                        <a:rPr lang="en-US" sz="2400" baseline="0" dirty="0" smtClean="0"/>
                        <a:t> learning, Boot camp, Coaching, Fishbowl, Lockstep, Mentoring, Programmed learning,</a:t>
                      </a:r>
                    </a:p>
                    <a:p>
                      <a:r>
                        <a:rPr lang="en-US" sz="2400" baseline="0" dirty="0" smtClean="0"/>
                        <a:t>70-20-10 Learning(2011) and Training Model, Personalized system of instruction</a:t>
                      </a:r>
                    </a:p>
                    <a:p>
                      <a:r>
                        <a:rPr lang="en-US" sz="1800" baseline="0" dirty="0" smtClean="0"/>
                        <a:t>70%- Challenging assignments and on job experience</a:t>
                      </a:r>
                    </a:p>
                    <a:p>
                      <a:r>
                        <a:rPr lang="en-US" sz="1800" baseline="0" dirty="0" smtClean="0"/>
                        <a:t>20%- Relationship, network and feedback</a:t>
                      </a:r>
                    </a:p>
                    <a:p>
                      <a:r>
                        <a:rPr lang="en-US" sz="1800" baseline="0" dirty="0" smtClean="0"/>
                        <a:t>10%- Formal training </a:t>
                      </a:r>
                    </a:p>
                    <a:p>
                      <a:endParaRPr lang="en-IN" dirty="0"/>
                    </a:p>
                  </a:txBody>
                  <a:tcPr/>
                </a:tc>
                <a:tc>
                  <a:txBody>
                    <a:bodyPr/>
                    <a:lstStyle/>
                    <a:p>
                      <a:r>
                        <a:rPr lang="en-US" sz="2400" dirty="0" smtClean="0"/>
                        <a:t>Active, Blended, Just in Time, Learners’ Framework,</a:t>
                      </a:r>
                      <a:r>
                        <a:rPr lang="en-US" sz="2400" baseline="0" dirty="0" smtClean="0"/>
                        <a:t> Formal and Informal</a:t>
                      </a:r>
                      <a:endParaRPr lang="en-IN" sz="2400" dirty="0"/>
                    </a:p>
                  </a:txBody>
                  <a:tcPr/>
                </a:tc>
                <a:extLst>
                  <a:ext uri="{0D108BD9-81ED-4DB2-BD59-A6C34878D82A}">
                    <a16:rowId xmlns="" xmlns:a16="http://schemas.microsoft.com/office/drawing/2014/main" val="2492583632"/>
                  </a:ext>
                </a:extLst>
              </a:tr>
            </a:tbl>
          </a:graphicData>
        </a:graphic>
      </p:graphicFrame>
    </p:spTree>
    <p:extLst>
      <p:ext uri="{BB962C8B-B14F-4D97-AF65-F5344CB8AC3E}">
        <p14:creationId xmlns:p14="http://schemas.microsoft.com/office/powerpoint/2010/main" val="123212855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17130"/>
          </a:xfrm>
        </p:spPr>
        <p:txBody>
          <a:bodyPr/>
          <a:lstStyle/>
          <a:p>
            <a:pPr algn="ctr"/>
            <a:r>
              <a:rPr lang="en-US" b="1" dirty="0" smtClean="0"/>
              <a:t>3-33: Pervasive Learning: 2013</a:t>
            </a:r>
            <a:endParaRPr lang="en-IN" b="1" dirty="0"/>
          </a:p>
        </p:txBody>
      </p:sp>
      <p:pic>
        <p:nvPicPr>
          <p:cNvPr id="4" name="Content Placeholder 3"/>
          <p:cNvPicPr>
            <a:picLocks noGrp="1" noChangeAspect="1"/>
          </p:cNvPicPr>
          <p:nvPr>
            <p:ph idx="1"/>
          </p:nvPr>
        </p:nvPicPr>
        <p:blipFill>
          <a:blip r:embed="rId2"/>
          <a:stretch>
            <a:fillRect/>
          </a:stretch>
        </p:blipFill>
        <p:spPr>
          <a:xfrm>
            <a:off x="2253673" y="1273864"/>
            <a:ext cx="7866774" cy="5584136"/>
          </a:xfrm>
          <a:prstGeom prst="rect">
            <a:avLst/>
          </a:prstGeom>
        </p:spPr>
      </p:pic>
      <p:sp>
        <p:nvSpPr>
          <p:cNvPr id="5" name="TextBox 4"/>
          <p:cNvSpPr txBox="1"/>
          <p:nvPr/>
        </p:nvSpPr>
        <p:spPr>
          <a:xfrm>
            <a:off x="9337963" y="1930400"/>
            <a:ext cx="2586181" cy="2246769"/>
          </a:xfrm>
          <a:prstGeom prst="rect">
            <a:avLst/>
          </a:prstGeom>
          <a:noFill/>
        </p:spPr>
        <p:txBody>
          <a:bodyPr wrap="square" rtlCol="0">
            <a:spAutoFit/>
          </a:bodyPr>
          <a:lstStyle/>
          <a:p>
            <a:pPr marL="457200" indent="-457200">
              <a:buFont typeface="Arial" panose="020B0604020202020204" pitchFamily="34" charset="0"/>
              <a:buChar char="•"/>
            </a:pPr>
            <a:r>
              <a:rPr lang="en-US" sz="2800" dirty="0" smtClean="0"/>
              <a:t>Continuous</a:t>
            </a:r>
          </a:p>
          <a:p>
            <a:pPr marL="457200" indent="-457200">
              <a:buFont typeface="Arial" panose="020B0604020202020204" pitchFamily="34" charset="0"/>
              <a:buChar char="•"/>
            </a:pPr>
            <a:r>
              <a:rPr lang="en-US" sz="2800" dirty="0" smtClean="0"/>
              <a:t>Collaborative</a:t>
            </a:r>
          </a:p>
          <a:p>
            <a:pPr marL="457200" indent="-457200">
              <a:buFont typeface="Arial" panose="020B0604020202020204" pitchFamily="34" charset="0"/>
              <a:buChar char="•"/>
            </a:pPr>
            <a:r>
              <a:rPr lang="en-US" sz="2800" dirty="0" smtClean="0"/>
              <a:t>Connected</a:t>
            </a:r>
          </a:p>
          <a:p>
            <a:pPr marL="457200" indent="-457200">
              <a:buFont typeface="Arial" panose="020B0604020202020204" pitchFamily="34" charset="0"/>
              <a:buChar char="•"/>
            </a:pPr>
            <a:r>
              <a:rPr lang="en-US" sz="2800" dirty="0" smtClean="0"/>
              <a:t>Community based</a:t>
            </a:r>
            <a:endParaRPr lang="en-IN" sz="2800" dirty="0"/>
          </a:p>
        </p:txBody>
      </p:sp>
    </p:spTree>
    <p:extLst>
      <p:ext uri="{BB962C8B-B14F-4D97-AF65-F5344CB8AC3E}">
        <p14:creationId xmlns:p14="http://schemas.microsoft.com/office/powerpoint/2010/main" val="283969914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4"/>
            <a:ext cx="10515600" cy="5509203"/>
          </a:xfrm>
        </p:spPr>
        <p:txBody>
          <a:bodyPr>
            <a:normAutofit/>
          </a:bodyPr>
          <a:lstStyle/>
          <a:p>
            <a:pPr algn="ctr"/>
            <a:r>
              <a:rPr lang="en-US" sz="3600" b="1" dirty="0" smtClean="0">
                <a:latin typeface="Arial Black" panose="020B0A04020102020204" pitchFamily="34" charset="0"/>
              </a:rPr>
              <a:t>Strengthening Assessment and Accreditation of Higher Education Institutions in India</a:t>
            </a:r>
            <a:br>
              <a:rPr lang="en-US" sz="3600" b="1" dirty="0" smtClean="0">
                <a:latin typeface="Arial Black" panose="020B0A04020102020204" pitchFamily="34" charset="0"/>
              </a:rPr>
            </a:br>
            <a:r>
              <a:rPr lang="en-US" sz="3600" b="1" dirty="0" smtClean="0">
                <a:solidFill>
                  <a:srgbClr val="7030A0"/>
                </a:solidFill>
                <a:latin typeface="Arial Black" panose="020B0A04020102020204" pitchFamily="34" charset="0"/>
              </a:rPr>
              <a:t>Abstract of Overarching Committee Report</a:t>
            </a:r>
            <a:endParaRPr lang="en-IN" sz="3600" b="1" dirty="0">
              <a:solidFill>
                <a:srgbClr val="7030A0"/>
              </a:solidFill>
              <a:latin typeface="Arial Black" panose="020B0A04020102020204" pitchFamily="34" charset="0"/>
            </a:endParaRPr>
          </a:p>
        </p:txBody>
      </p:sp>
    </p:spTree>
    <p:extLst>
      <p:ext uri="{BB962C8B-B14F-4D97-AF65-F5344CB8AC3E}">
        <p14:creationId xmlns:p14="http://schemas.microsoft.com/office/powerpoint/2010/main" val="159644108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78691"/>
            <a:ext cx="9144000" cy="2521527"/>
          </a:xfrm>
        </p:spPr>
        <p:txBody>
          <a:bodyPr>
            <a:normAutofit/>
          </a:bodyPr>
          <a:lstStyle/>
          <a:p>
            <a:r>
              <a:rPr lang="en-US" sz="4400" b="1" dirty="0" smtClean="0"/>
              <a:t>Transformative Reforms</a:t>
            </a:r>
            <a:br>
              <a:rPr lang="en-US" sz="4400" b="1" dirty="0" smtClean="0"/>
            </a:br>
            <a:r>
              <a:rPr lang="en-US" sz="3100" b="1" dirty="0" smtClean="0"/>
              <a:t>Overarching Committee Chairman: </a:t>
            </a:r>
            <a:r>
              <a:rPr lang="en-US" sz="3100" b="1" dirty="0" err="1" smtClean="0"/>
              <a:t>Dr.K.Radhakrishnan</a:t>
            </a:r>
            <a:r>
              <a:rPr lang="en-US" sz="3100" b="1" dirty="0" smtClean="0"/>
              <a:t/>
            </a:r>
            <a:br>
              <a:rPr lang="en-US" sz="3100" b="1" dirty="0" smtClean="0"/>
            </a:br>
            <a:r>
              <a:rPr lang="en-US" sz="3100" b="1" dirty="0" smtClean="0"/>
              <a:t>Chairman BOG, IIT Kanpur and Standing Committee of IIT Council</a:t>
            </a:r>
            <a:br>
              <a:rPr lang="en-US" sz="3100" b="1" dirty="0" smtClean="0"/>
            </a:br>
            <a:endParaRPr lang="en-IN" sz="3100" b="1" dirty="0"/>
          </a:p>
        </p:txBody>
      </p:sp>
      <p:sp>
        <p:nvSpPr>
          <p:cNvPr id="3" name="Subtitle 2"/>
          <p:cNvSpPr>
            <a:spLocks noGrp="1"/>
          </p:cNvSpPr>
          <p:nvPr>
            <p:ph type="subTitle" idx="1"/>
          </p:nvPr>
        </p:nvSpPr>
        <p:spPr>
          <a:xfrm>
            <a:off x="1524000" y="3038763"/>
            <a:ext cx="9144000" cy="3556000"/>
          </a:xfrm>
        </p:spPr>
        <p:txBody>
          <a:bodyPr>
            <a:normAutofit/>
          </a:bodyPr>
          <a:lstStyle/>
          <a:p>
            <a:pPr algn="l"/>
            <a:r>
              <a:rPr lang="en-US" sz="2800" b="1" dirty="0" smtClean="0">
                <a:solidFill>
                  <a:srgbClr val="7030A0"/>
                </a:solidFill>
              </a:rPr>
              <a:t>Purpose:</a:t>
            </a:r>
          </a:p>
          <a:p>
            <a:pPr marL="342900" indent="-342900" algn="l">
              <a:buFont typeface="Arial" panose="020B0604020202020204" pitchFamily="34" charset="0"/>
              <a:buChar char="•"/>
            </a:pPr>
            <a:r>
              <a:rPr lang="en-US" sz="2800" dirty="0" smtClean="0"/>
              <a:t>To propose actionable recommendations to strengthen the accreditation processes by NAAC, NBA and NIRF</a:t>
            </a:r>
          </a:p>
          <a:p>
            <a:pPr marL="342900" indent="-342900" algn="l">
              <a:buFont typeface="Arial" panose="020B0604020202020204" pitchFamily="34" charset="0"/>
              <a:buChar char="•"/>
            </a:pPr>
            <a:r>
              <a:rPr lang="en-US" sz="2800" dirty="0" smtClean="0"/>
              <a:t>To recommend how more institutions come into the fold of accreditation</a:t>
            </a:r>
          </a:p>
          <a:p>
            <a:pPr marL="342900" indent="-342900" algn="l">
              <a:buFont typeface="Arial" panose="020B0604020202020204" pitchFamily="34" charset="0"/>
              <a:buChar char="•"/>
            </a:pPr>
            <a:r>
              <a:rPr lang="en-US" sz="2800" dirty="0" smtClean="0"/>
              <a:t>To prepare a roadmap for aligning NAAC, NBA and NIRF to the proposed of NAC in HECI</a:t>
            </a:r>
            <a:endParaRPr lang="en-IN" sz="2800" dirty="0"/>
          </a:p>
        </p:txBody>
      </p:sp>
    </p:spTree>
    <p:extLst>
      <p:ext uri="{BB962C8B-B14F-4D97-AF65-F5344CB8AC3E}">
        <p14:creationId xmlns:p14="http://schemas.microsoft.com/office/powerpoint/2010/main" val="160299717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72548"/>
          </a:xfrm>
        </p:spPr>
        <p:txBody>
          <a:bodyPr/>
          <a:lstStyle/>
          <a:p>
            <a:pPr algn="ctr"/>
            <a:r>
              <a:rPr lang="en-US" dirty="0" smtClean="0"/>
              <a:t>Backdrop of the Recommendations</a:t>
            </a:r>
            <a:endParaRPr lang="en-IN" dirty="0"/>
          </a:p>
        </p:txBody>
      </p:sp>
      <p:sp>
        <p:nvSpPr>
          <p:cNvPr id="3" name="Content Placeholder 2"/>
          <p:cNvSpPr>
            <a:spLocks noGrp="1"/>
          </p:cNvSpPr>
          <p:nvPr>
            <p:ph idx="1"/>
          </p:nvPr>
        </p:nvSpPr>
        <p:spPr>
          <a:xfrm>
            <a:off x="838200" y="2047298"/>
            <a:ext cx="10515600" cy="4351338"/>
          </a:xfrm>
        </p:spPr>
        <p:txBody>
          <a:bodyPr>
            <a:normAutofit lnSpcReduction="10000"/>
          </a:bodyPr>
          <a:lstStyle/>
          <a:p>
            <a:r>
              <a:rPr lang="en-US" dirty="0" smtClean="0"/>
              <a:t>Recommendations have been with strategic intent to be consistent with the Vision of NEP 2020</a:t>
            </a:r>
          </a:p>
          <a:p>
            <a:r>
              <a:rPr lang="en-US" dirty="0" smtClean="0"/>
              <a:t>Adopt right away, a simple, trust based, credible, objective and rationalized system for approval, accreditation and ranking</a:t>
            </a:r>
          </a:p>
          <a:p>
            <a:r>
              <a:rPr lang="en-US" dirty="0" smtClean="0"/>
              <a:t>A variable and secured centralized database </a:t>
            </a:r>
          </a:p>
          <a:p>
            <a:r>
              <a:rPr lang="en-US" dirty="0" smtClean="0"/>
              <a:t>Technology-driven modern system that could replace/ minimize manual involvement</a:t>
            </a:r>
          </a:p>
          <a:p>
            <a:r>
              <a:rPr lang="en-US" dirty="0" smtClean="0"/>
              <a:t>Mentoring and incentivizing schemes for raising the participation as well as accreditation level, towards eminence, significance and global acclaim</a:t>
            </a:r>
            <a:endParaRPr lang="en-IN" dirty="0"/>
          </a:p>
        </p:txBody>
      </p:sp>
    </p:spTree>
    <p:extLst>
      <p:ext uri="{BB962C8B-B14F-4D97-AF65-F5344CB8AC3E}">
        <p14:creationId xmlns:p14="http://schemas.microsoft.com/office/powerpoint/2010/main" val="391095449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a:t>
            </a:r>
            <a:endParaRPr lang="en-IN" dirty="0"/>
          </a:p>
        </p:txBody>
      </p:sp>
      <p:sp>
        <p:nvSpPr>
          <p:cNvPr id="3" name="Content Placeholder 2"/>
          <p:cNvSpPr>
            <a:spLocks noGrp="1"/>
          </p:cNvSpPr>
          <p:nvPr>
            <p:ph idx="1"/>
          </p:nvPr>
        </p:nvSpPr>
        <p:spPr/>
        <p:txBody>
          <a:bodyPr>
            <a:normAutofit lnSpcReduction="10000"/>
          </a:bodyPr>
          <a:lstStyle/>
          <a:p>
            <a:r>
              <a:rPr lang="en-US" dirty="0" smtClean="0"/>
              <a:t>1. </a:t>
            </a:r>
            <a:r>
              <a:rPr lang="en-US" dirty="0" smtClean="0">
                <a:solidFill>
                  <a:srgbClr val="7030A0"/>
                </a:solidFill>
              </a:rPr>
              <a:t>Transition from 8-Point Grading System of NAAC to </a:t>
            </a:r>
            <a:r>
              <a:rPr lang="en-US" i="1" dirty="0" smtClean="0">
                <a:solidFill>
                  <a:srgbClr val="7030A0"/>
                </a:solidFill>
              </a:rPr>
              <a:t>Binary Accreditation System</a:t>
            </a:r>
          </a:p>
          <a:p>
            <a:pPr lvl="1"/>
            <a:r>
              <a:rPr lang="en-US" dirty="0" smtClean="0"/>
              <a:t>Accredited</a:t>
            </a:r>
          </a:p>
          <a:p>
            <a:pPr lvl="1"/>
            <a:r>
              <a:rPr lang="en-US" dirty="0" smtClean="0"/>
              <a:t>Awaiting Accreditation</a:t>
            </a:r>
          </a:p>
          <a:p>
            <a:pPr lvl="1"/>
            <a:r>
              <a:rPr lang="en-US" dirty="0" smtClean="0"/>
              <a:t>Not Accredited</a:t>
            </a:r>
          </a:p>
          <a:p>
            <a:pPr marL="457200" lvl="1" indent="0">
              <a:buNone/>
            </a:pPr>
            <a:endParaRPr lang="en-US" dirty="0" smtClean="0"/>
          </a:p>
          <a:p>
            <a:pPr marL="457200" lvl="1" indent="0">
              <a:buNone/>
            </a:pPr>
            <a:r>
              <a:rPr lang="en-US" dirty="0" smtClean="0"/>
              <a:t>2. </a:t>
            </a:r>
            <a:r>
              <a:rPr lang="en-US" b="1" dirty="0" smtClean="0">
                <a:solidFill>
                  <a:srgbClr val="7030A0"/>
                </a:solidFill>
              </a:rPr>
              <a:t>Encourage Accredited Institutions to </a:t>
            </a:r>
            <a:r>
              <a:rPr lang="en-US" b="1" i="1" dirty="0" smtClean="0">
                <a:solidFill>
                  <a:srgbClr val="7030A0"/>
                </a:solidFill>
              </a:rPr>
              <a:t>Raise their Bar Gradually</a:t>
            </a:r>
          </a:p>
          <a:p>
            <a:pPr marL="457200" lvl="1" indent="0">
              <a:buNone/>
            </a:pPr>
            <a:r>
              <a:rPr lang="en-US" dirty="0"/>
              <a:t>	</a:t>
            </a:r>
            <a:r>
              <a:rPr lang="en-US" dirty="0" smtClean="0"/>
              <a:t>Level 1 to Level 4: Institutions of National Excellence ( In-depth in disciplines </a:t>
            </a:r>
          </a:p>
          <a:p>
            <a:pPr marL="457200" lvl="1" indent="0">
              <a:buNone/>
            </a:pPr>
            <a:r>
              <a:rPr lang="en-US" dirty="0"/>
              <a:t> </a:t>
            </a:r>
            <a:r>
              <a:rPr lang="en-US" dirty="0" smtClean="0"/>
              <a:t>      or in-breadth in disciplines)</a:t>
            </a:r>
          </a:p>
          <a:p>
            <a:pPr marL="457200" lvl="1" indent="0">
              <a:buNone/>
            </a:pPr>
            <a:r>
              <a:rPr lang="en-US" dirty="0"/>
              <a:t> </a:t>
            </a:r>
            <a:r>
              <a:rPr lang="en-US" dirty="0" smtClean="0"/>
              <a:t>      Level 5: Institutions of Global Excellence for Multi-Disciplinary Research and  </a:t>
            </a:r>
          </a:p>
          <a:p>
            <a:pPr marL="457200" lvl="1" indent="0">
              <a:buNone/>
            </a:pPr>
            <a:r>
              <a:rPr lang="en-US" dirty="0"/>
              <a:t> </a:t>
            </a:r>
            <a:r>
              <a:rPr lang="en-US" dirty="0" smtClean="0"/>
              <a:t>      Education</a:t>
            </a:r>
          </a:p>
          <a:p>
            <a:pPr marL="457200" lvl="1" indent="0">
              <a:buNone/>
            </a:pPr>
            <a:endParaRPr lang="en-US" dirty="0"/>
          </a:p>
        </p:txBody>
      </p:sp>
    </p:spTree>
    <p:extLst>
      <p:ext uri="{BB962C8B-B14F-4D97-AF65-F5344CB8AC3E}">
        <p14:creationId xmlns:p14="http://schemas.microsoft.com/office/powerpoint/2010/main" val="47915987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a:t>
            </a:r>
            <a:endParaRPr lang="en-IN" dirty="0"/>
          </a:p>
        </p:txBody>
      </p:sp>
      <p:sp>
        <p:nvSpPr>
          <p:cNvPr id="3" name="Content Placeholder 2"/>
          <p:cNvSpPr>
            <a:spLocks noGrp="1"/>
          </p:cNvSpPr>
          <p:nvPr>
            <p:ph idx="1"/>
          </p:nvPr>
        </p:nvSpPr>
        <p:spPr>
          <a:xfrm>
            <a:off x="838200" y="2336799"/>
            <a:ext cx="10515600" cy="3840163"/>
          </a:xfrm>
        </p:spPr>
        <p:txBody>
          <a:bodyPr/>
          <a:lstStyle/>
          <a:p>
            <a:pPr marL="0" indent="0" algn="just">
              <a:buNone/>
            </a:pPr>
            <a:r>
              <a:rPr lang="en-US" dirty="0" smtClean="0">
                <a:solidFill>
                  <a:srgbClr val="7030A0"/>
                </a:solidFill>
              </a:rPr>
              <a:t>3. Enable Choice-based Ranking System for Diverse Users</a:t>
            </a:r>
          </a:p>
          <a:p>
            <a:pPr algn="just"/>
            <a:r>
              <a:rPr lang="en-US" dirty="0" smtClean="0"/>
              <a:t>Potential users; students, funding agencies, industries </a:t>
            </a:r>
            <a:r>
              <a:rPr lang="en-US" dirty="0" err="1" smtClean="0"/>
              <a:t>etc</a:t>
            </a:r>
            <a:r>
              <a:rPr lang="en-US" dirty="0" smtClean="0"/>
              <a:t> could be enabled to make more informed choice for studies, research and consultancy</a:t>
            </a:r>
          </a:p>
          <a:p>
            <a:pPr algn="just"/>
            <a:r>
              <a:rPr lang="en-US" dirty="0" smtClean="0"/>
              <a:t>In-built tools need to be provided to process and refine the vectored scores that are based on gross parameters with user-specifiable weightages and selectable parameters</a:t>
            </a:r>
          </a:p>
        </p:txBody>
      </p:sp>
    </p:spTree>
    <p:extLst>
      <p:ext uri="{BB962C8B-B14F-4D97-AF65-F5344CB8AC3E}">
        <p14:creationId xmlns:p14="http://schemas.microsoft.com/office/powerpoint/2010/main" val="370415104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a:t>
            </a:r>
            <a:endParaRPr lang="en-IN" dirty="0"/>
          </a:p>
        </p:txBody>
      </p:sp>
      <p:sp>
        <p:nvSpPr>
          <p:cNvPr id="3" name="Content Placeholder 2"/>
          <p:cNvSpPr>
            <a:spLocks noGrp="1"/>
          </p:cNvSpPr>
          <p:nvPr>
            <p:ph idx="1"/>
          </p:nvPr>
        </p:nvSpPr>
        <p:spPr>
          <a:xfrm>
            <a:off x="838200" y="1478490"/>
            <a:ext cx="10515600" cy="4642909"/>
          </a:xfrm>
        </p:spPr>
        <p:txBody>
          <a:bodyPr>
            <a:normAutofit/>
          </a:bodyPr>
          <a:lstStyle/>
          <a:p>
            <a:pPr marL="0" indent="0" algn="just">
              <a:buNone/>
            </a:pPr>
            <a:r>
              <a:rPr lang="en-US" dirty="0" smtClean="0">
                <a:solidFill>
                  <a:srgbClr val="7030A0"/>
                </a:solidFill>
              </a:rPr>
              <a:t>4.Amalgate </a:t>
            </a:r>
            <a:r>
              <a:rPr lang="en-US" dirty="0" err="1" smtClean="0">
                <a:solidFill>
                  <a:srgbClr val="7030A0"/>
                </a:solidFill>
              </a:rPr>
              <a:t>Programme</a:t>
            </a:r>
            <a:r>
              <a:rPr lang="en-US" dirty="0" smtClean="0">
                <a:solidFill>
                  <a:srgbClr val="7030A0"/>
                </a:solidFill>
              </a:rPr>
              <a:t> Accreditation and Institution-Accreditation, considering their inter-dependency and evolve a Composite Assessment System with compliance to accepted conditions of Washington Accord </a:t>
            </a:r>
          </a:p>
          <a:p>
            <a:pPr algn="just"/>
            <a:r>
              <a:rPr lang="en-US" dirty="0" smtClean="0"/>
              <a:t>Parameters and threshold levels for the scores on institutional assessment and each of programmatic domain assessment may be specified</a:t>
            </a:r>
          </a:p>
          <a:p>
            <a:pPr algn="just"/>
            <a:r>
              <a:rPr lang="en-US" dirty="0" smtClean="0"/>
              <a:t>The composite assessment may be provided as a composite table for each HEI or in Infographics e.g. ‘star Plots’ with central core circle scaled to the institutional base </a:t>
            </a:r>
          </a:p>
          <a:p>
            <a:pPr marL="0" indent="0" algn="just">
              <a:buNone/>
            </a:pPr>
            <a:endParaRPr lang="en-IN" i="1" dirty="0"/>
          </a:p>
        </p:txBody>
      </p:sp>
    </p:spTree>
    <p:extLst>
      <p:ext uri="{BB962C8B-B14F-4D97-AF65-F5344CB8AC3E}">
        <p14:creationId xmlns:p14="http://schemas.microsoft.com/office/powerpoint/2010/main" val="20209677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35817"/>
            <a:ext cx="10515600" cy="811710"/>
          </a:xfrm>
        </p:spPr>
        <p:txBody>
          <a:bodyPr/>
          <a:lstStyle/>
          <a:p>
            <a:pPr algn="ctr"/>
            <a:r>
              <a:rPr lang="en-US" b="1" dirty="0" smtClean="0"/>
              <a:t>Matrix: Mapping of PEOs with Missions</a:t>
            </a:r>
            <a:endParaRPr lang="en-IN"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08684578"/>
              </p:ext>
            </p:extLst>
          </p:nvPr>
        </p:nvGraphicFramePr>
        <p:xfrm>
          <a:off x="570341" y="1333732"/>
          <a:ext cx="10624133" cy="3870960"/>
        </p:xfrm>
        <a:graphic>
          <a:graphicData uri="http://schemas.openxmlformats.org/drawingml/2006/table">
            <a:tbl>
              <a:tblPr firstRow="1" bandRow="1">
                <a:tableStyleId>{5C22544A-7EE6-4342-B048-85BDC9FD1C3A}</a:tableStyleId>
              </a:tblPr>
              <a:tblGrid>
                <a:gridCol w="2447236"/>
                <a:gridCol w="1094142"/>
                <a:gridCol w="950343"/>
                <a:gridCol w="1310595"/>
                <a:gridCol w="1320375"/>
                <a:gridCol w="1750721"/>
                <a:gridCol w="1750721"/>
              </a:tblGrid>
              <a:tr h="370840">
                <a:tc>
                  <a:txBody>
                    <a:bodyPr/>
                    <a:lstStyle/>
                    <a:p>
                      <a:r>
                        <a:rPr lang="en-US" sz="2800" dirty="0" smtClean="0"/>
                        <a:t>Missions/ PEOs</a:t>
                      </a:r>
                      <a:endParaRPr lang="en-IN" sz="2800" dirty="0"/>
                    </a:p>
                  </a:txBody>
                  <a:tcPr/>
                </a:tc>
                <a:tc>
                  <a:txBody>
                    <a:bodyPr/>
                    <a:lstStyle/>
                    <a:p>
                      <a:r>
                        <a:rPr lang="en-US" sz="2800" dirty="0" smtClean="0"/>
                        <a:t>M1</a:t>
                      </a:r>
                      <a:endParaRPr lang="en-IN" sz="2800" dirty="0"/>
                    </a:p>
                  </a:txBody>
                  <a:tcPr/>
                </a:tc>
                <a:tc>
                  <a:txBody>
                    <a:bodyPr/>
                    <a:lstStyle/>
                    <a:p>
                      <a:r>
                        <a:rPr lang="en-US" sz="2800" dirty="0" smtClean="0"/>
                        <a:t>M2</a:t>
                      </a:r>
                      <a:endParaRPr lang="en-IN" sz="2800" dirty="0"/>
                    </a:p>
                  </a:txBody>
                  <a:tcPr/>
                </a:tc>
                <a:tc>
                  <a:txBody>
                    <a:bodyPr/>
                    <a:lstStyle/>
                    <a:p>
                      <a:r>
                        <a:rPr lang="en-US" sz="2800" dirty="0" smtClean="0"/>
                        <a:t>M3</a:t>
                      </a:r>
                      <a:endParaRPr lang="en-IN" sz="2800" dirty="0"/>
                    </a:p>
                  </a:txBody>
                  <a:tcPr/>
                </a:tc>
                <a:tc>
                  <a:txBody>
                    <a:bodyPr/>
                    <a:lstStyle/>
                    <a:p>
                      <a:r>
                        <a:rPr lang="en-US" sz="2800" dirty="0" smtClean="0"/>
                        <a:t>M4</a:t>
                      </a:r>
                      <a:endParaRPr lang="en-IN" sz="2800" dirty="0"/>
                    </a:p>
                  </a:txBody>
                  <a:tcPr/>
                </a:tc>
                <a:tc>
                  <a:txBody>
                    <a:bodyPr/>
                    <a:lstStyle/>
                    <a:p>
                      <a:r>
                        <a:rPr lang="en-US" sz="2800" dirty="0" smtClean="0"/>
                        <a:t>M5</a:t>
                      </a:r>
                      <a:endParaRPr lang="en-IN" sz="2800" dirty="0"/>
                    </a:p>
                  </a:txBody>
                  <a:tcPr/>
                </a:tc>
                <a:tc>
                  <a:txBody>
                    <a:bodyPr/>
                    <a:lstStyle/>
                    <a:p>
                      <a:r>
                        <a:rPr lang="en-US" sz="2800" dirty="0" smtClean="0"/>
                        <a:t>Remarks</a:t>
                      </a:r>
                      <a:endParaRPr lang="en-IN" sz="2800" dirty="0"/>
                    </a:p>
                  </a:txBody>
                  <a:tcPr/>
                </a:tc>
              </a:tr>
              <a:tr h="370840">
                <a:tc>
                  <a:txBody>
                    <a:bodyPr/>
                    <a:lstStyle/>
                    <a:p>
                      <a:r>
                        <a:rPr lang="en-US" sz="2800" dirty="0" smtClean="0"/>
                        <a:t>PEO1</a:t>
                      </a:r>
                      <a:endParaRPr lang="en-IN" sz="2800" dirty="0"/>
                    </a:p>
                  </a:txBody>
                  <a:tcPr/>
                </a:tc>
                <a:tc>
                  <a:txBody>
                    <a:bodyPr/>
                    <a:lstStyle/>
                    <a:p>
                      <a:r>
                        <a:rPr lang="en-US" sz="2800" dirty="0" smtClean="0"/>
                        <a:t>2</a:t>
                      </a:r>
                      <a:endParaRPr lang="en-IN" sz="2800" dirty="0"/>
                    </a:p>
                  </a:txBody>
                  <a:tcPr/>
                </a:tc>
                <a:tc>
                  <a:txBody>
                    <a:bodyPr/>
                    <a:lstStyle/>
                    <a:p>
                      <a:r>
                        <a:rPr lang="en-US" sz="2800" dirty="0" smtClean="0"/>
                        <a:t>1</a:t>
                      </a:r>
                      <a:endParaRPr lang="en-IN" sz="2800" dirty="0"/>
                    </a:p>
                  </a:txBody>
                  <a:tcPr/>
                </a:tc>
                <a:tc>
                  <a:txBody>
                    <a:bodyPr/>
                    <a:lstStyle/>
                    <a:p>
                      <a:r>
                        <a:rPr lang="en-US" sz="2800" dirty="0" smtClean="0"/>
                        <a:t>3</a:t>
                      </a:r>
                      <a:endParaRPr lang="en-IN" sz="2800" dirty="0"/>
                    </a:p>
                  </a:txBody>
                  <a:tcPr/>
                </a:tc>
                <a:tc>
                  <a:txBody>
                    <a:bodyPr/>
                    <a:lstStyle/>
                    <a:p>
                      <a:r>
                        <a:rPr lang="en-US" sz="2800" dirty="0" smtClean="0"/>
                        <a:t>3</a:t>
                      </a:r>
                      <a:endParaRPr lang="en-IN" sz="2800" dirty="0"/>
                    </a:p>
                  </a:txBody>
                  <a:tcPr/>
                </a:tc>
                <a:tc>
                  <a:txBody>
                    <a:bodyPr/>
                    <a:lstStyle/>
                    <a:p>
                      <a:r>
                        <a:rPr lang="en-US" sz="2800" dirty="0" smtClean="0"/>
                        <a:t>3</a:t>
                      </a:r>
                      <a:endParaRPr lang="en-IN" sz="2800" dirty="0"/>
                    </a:p>
                  </a:txBody>
                  <a:tcPr/>
                </a:tc>
                <a:tc>
                  <a:txBody>
                    <a:bodyPr/>
                    <a:lstStyle/>
                    <a:p>
                      <a:r>
                        <a:rPr lang="en-US" sz="2800" dirty="0" smtClean="0"/>
                        <a:t>Write why do you assign 3/2/1</a:t>
                      </a:r>
                      <a:endParaRPr lang="en-IN" sz="2800" dirty="0"/>
                    </a:p>
                  </a:txBody>
                  <a:tcPr/>
                </a:tc>
              </a:tr>
              <a:tr h="370840">
                <a:tc>
                  <a:txBody>
                    <a:bodyPr/>
                    <a:lstStyle/>
                    <a:p>
                      <a:r>
                        <a:rPr lang="en-US" sz="2800" dirty="0" smtClean="0"/>
                        <a:t>PEO2</a:t>
                      </a:r>
                      <a:endParaRPr lang="en-IN" sz="2800" dirty="0"/>
                    </a:p>
                  </a:txBody>
                  <a:tcPr/>
                </a:tc>
                <a:tc>
                  <a:txBody>
                    <a:bodyPr/>
                    <a:lstStyle/>
                    <a:p>
                      <a:r>
                        <a:rPr lang="en-US" sz="2800" dirty="0" smtClean="0"/>
                        <a:t>1</a:t>
                      </a:r>
                      <a:endParaRPr lang="en-IN" sz="2800" dirty="0"/>
                    </a:p>
                  </a:txBody>
                  <a:tcPr/>
                </a:tc>
                <a:tc>
                  <a:txBody>
                    <a:bodyPr/>
                    <a:lstStyle/>
                    <a:p>
                      <a:r>
                        <a:rPr lang="en-US" sz="2800" dirty="0" smtClean="0"/>
                        <a:t>2</a:t>
                      </a:r>
                      <a:endParaRPr lang="en-IN" sz="2800" dirty="0"/>
                    </a:p>
                  </a:txBody>
                  <a:tcPr/>
                </a:tc>
                <a:tc>
                  <a:txBody>
                    <a:bodyPr/>
                    <a:lstStyle/>
                    <a:p>
                      <a:r>
                        <a:rPr lang="en-US" sz="2800" dirty="0" smtClean="0"/>
                        <a:t>1</a:t>
                      </a:r>
                      <a:endParaRPr lang="en-IN" sz="2800" dirty="0"/>
                    </a:p>
                  </a:txBody>
                  <a:tcPr/>
                </a:tc>
                <a:tc>
                  <a:txBody>
                    <a:bodyPr/>
                    <a:lstStyle/>
                    <a:p>
                      <a:r>
                        <a:rPr lang="en-US" sz="2800" dirty="0" smtClean="0"/>
                        <a:t>2</a:t>
                      </a:r>
                      <a:endParaRPr lang="en-IN" sz="2800" dirty="0"/>
                    </a:p>
                  </a:txBody>
                  <a:tcPr/>
                </a:tc>
                <a:tc>
                  <a:txBody>
                    <a:bodyPr/>
                    <a:lstStyle/>
                    <a:p>
                      <a:r>
                        <a:rPr lang="en-US" sz="2800" dirty="0" smtClean="0"/>
                        <a:t>3</a:t>
                      </a:r>
                      <a:endParaRPr lang="en-IN" sz="2800" dirty="0"/>
                    </a:p>
                  </a:txBody>
                  <a:tcPr/>
                </a:tc>
                <a:tc>
                  <a:txBody>
                    <a:bodyPr/>
                    <a:lstStyle/>
                    <a:p>
                      <a:endParaRPr lang="en-IN" sz="2800" dirty="0"/>
                    </a:p>
                  </a:txBody>
                  <a:tcPr/>
                </a:tc>
              </a:tr>
              <a:tr h="370840">
                <a:tc>
                  <a:txBody>
                    <a:bodyPr/>
                    <a:lstStyle/>
                    <a:p>
                      <a:r>
                        <a:rPr lang="en-US" sz="2800" dirty="0" smtClean="0"/>
                        <a:t>PEO3</a:t>
                      </a:r>
                      <a:endParaRPr lang="en-IN" sz="2800" dirty="0"/>
                    </a:p>
                  </a:txBody>
                  <a:tcPr/>
                </a:tc>
                <a:tc>
                  <a:txBody>
                    <a:bodyPr/>
                    <a:lstStyle/>
                    <a:p>
                      <a:r>
                        <a:rPr lang="en-US" sz="2800" dirty="0" smtClean="0"/>
                        <a:t>3</a:t>
                      </a:r>
                      <a:endParaRPr lang="en-IN" sz="2800" dirty="0"/>
                    </a:p>
                  </a:txBody>
                  <a:tcPr/>
                </a:tc>
                <a:tc>
                  <a:txBody>
                    <a:bodyPr/>
                    <a:lstStyle/>
                    <a:p>
                      <a:r>
                        <a:rPr lang="en-US" sz="2800" dirty="0" smtClean="0"/>
                        <a:t>1</a:t>
                      </a:r>
                      <a:endParaRPr lang="en-IN" sz="2800" dirty="0"/>
                    </a:p>
                  </a:txBody>
                  <a:tcPr/>
                </a:tc>
                <a:tc>
                  <a:txBody>
                    <a:bodyPr/>
                    <a:lstStyle/>
                    <a:p>
                      <a:r>
                        <a:rPr lang="en-US" sz="2800" dirty="0" smtClean="0"/>
                        <a:t>1</a:t>
                      </a:r>
                      <a:endParaRPr lang="en-IN" sz="2800" dirty="0"/>
                    </a:p>
                  </a:txBody>
                  <a:tcPr/>
                </a:tc>
                <a:tc>
                  <a:txBody>
                    <a:bodyPr/>
                    <a:lstStyle/>
                    <a:p>
                      <a:r>
                        <a:rPr lang="en-US" sz="2800" dirty="0" smtClean="0"/>
                        <a:t>2</a:t>
                      </a:r>
                      <a:endParaRPr lang="en-IN" sz="2800" dirty="0"/>
                    </a:p>
                  </a:txBody>
                  <a:tcPr/>
                </a:tc>
                <a:tc>
                  <a:txBody>
                    <a:bodyPr/>
                    <a:lstStyle/>
                    <a:p>
                      <a:r>
                        <a:rPr lang="en-US" sz="2800" dirty="0" smtClean="0"/>
                        <a:t>2</a:t>
                      </a:r>
                      <a:endParaRPr lang="en-IN" sz="2800" dirty="0"/>
                    </a:p>
                  </a:txBody>
                  <a:tcPr/>
                </a:tc>
                <a:tc>
                  <a:txBody>
                    <a:bodyPr/>
                    <a:lstStyle/>
                    <a:p>
                      <a:endParaRPr lang="en-IN" sz="2800" dirty="0"/>
                    </a:p>
                  </a:txBody>
                  <a:tcPr/>
                </a:tc>
              </a:tr>
              <a:tr h="370840">
                <a:tc>
                  <a:txBody>
                    <a:bodyPr/>
                    <a:lstStyle/>
                    <a:p>
                      <a:r>
                        <a:rPr lang="en-US" sz="2800" dirty="0" smtClean="0"/>
                        <a:t>PEO4</a:t>
                      </a:r>
                      <a:endParaRPr lang="en-IN" sz="2800" dirty="0"/>
                    </a:p>
                  </a:txBody>
                  <a:tcPr/>
                </a:tc>
                <a:tc>
                  <a:txBody>
                    <a:bodyPr/>
                    <a:lstStyle/>
                    <a:p>
                      <a:r>
                        <a:rPr lang="en-US" sz="2800" dirty="0" smtClean="0"/>
                        <a:t>2</a:t>
                      </a:r>
                      <a:endParaRPr lang="en-IN" sz="2800" dirty="0"/>
                    </a:p>
                  </a:txBody>
                  <a:tcPr/>
                </a:tc>
                <a:tc>
                  <a:txBody>
                    <a:bodyPr/>
                    <a:lstStyle/>
                    <a:p>
                      <a:r>
                        <a:rPr lang="en-US" sz="2800" dirty="0" smtClean="0"/>
                        <a:t>3</a:t>
                      </a:r>
                      <a:endParaRPr lang="en-IN" sz="2800" dirty="0"/>
                    </a:p>
                  </a:txBody>
                  <a:tcPr/>
                </a:tc>
                <a:tc>
                  <a:txBody>
                    <a:bodyPr/>
                    <a:lstStyle/>
                    <a:p>
                      <a:r>
                        <a:rPr lang="en-US" sz="2800" dirty="0" smtClean="0"/>
                        <a:t>2</a:t>
                      </a:r>
                      <a:endParaRPr lang="en-IN" sz="2800" dirty="0"/>
                    </a:p>
                  </a:txBody>
                  <a:tcPr/>
                </a:tc>
                <a:tc>
                  <a:txBody>
                    <a:bodyPr/>
                    <a:lstStyle/>
                    <a:p>
                      <a:r>
                        <a:rPr lang="en-US" sz="2800" dirty="0" smtClean="0"/>
                        <a:t>3</a:t>
                      </a:r>
                      <a:endParaRPr lang="en-IN" sz="2800" dirty="0"/>
                    </a:p>
                  </a:txBody>
                  <a:tcPr/>
                </a:tc>
                <a:tc>
                  <a:txBody>
                    <a:bodyPr/>
                    <a:lstStyle/>
                    <a:p>
                      <a:r>
                        <a:rPr lang="en-US" sz="2800" dirty="0" smtClean="0"/>
                        <a:t>2</a:t>
                      </a:r>
                      <a:endParaRPr lang="en-IN" sz="2800" dirty="0"/>
                    </a:p>
                  </a:txBody>
                  <a:tcPr/>
                </a:tc>
                <a:tc>
                  <a:txBody>
                    <a:bodyPr/>
                    <a:lstStyle/>
                    <a:p>
                      <a:endParaRPr lang="en-IN" sz="2800" dirty="0"/>
                    </a:p>
                  </a:txBody>
                  <a:tcPr/>
                </a:tc>
              </a:tr>
            </a:tbl>
          </a:graphicData>
        </a:graphic>
      </p:graphicFrame>
      <p:sp>
        <p:nvSpPr>
          <p:cNvPr id="5" name="TextBox 4"/>
          <p:cNvSpPr txBox="1"/>
          <p:nvPr/>
        </p:nvSpPr>
        <p:spPr>
          <a:xfrm>
            <a:off x="923636" y="5246255"/>
            <a:ext cx="1856509" cy="1200329"/>
          </a:xfrm>
          <a:prstGeom prst="rect">
            <a:avLst/>
          </a:prstGeom>
          <a:noFill/>
        </p:spPr>
        <p:txBody>
          <a:bodyPr wrap="square" rtlCol="0">
            <a:spAutoFit/>
          </a:bodyPr>
          <a:lstStyle/>
          <a:p>
            <a:r>
              <a:rPr lang="en-US" sz="2400" dirty="0" smtClean="0"/>
              <a:t>Average Attainment of Mapping </a:t>
            </a:r>
            <a:endParaRPr lang="en-IN" sz="2400" dirty="0"/>
          </a:p>
        </p:txBody>
      </p:sp>
      <p:sp>
        <p:nvSpPr>
          <p:cNvPr id="6" name="TextBox 5"/>
          <p:cNvSpPr txBox="1"/>
          <p:nvPr/>
        </p:nvSpPr>
        <p:spPr>
          <a:xfrm>
            <a:off x="2789383" y="5246255"/>
            <a:ext cx="1514763" cy="830997"/>
          </a:xfrm>
          <a:prstGeom prst="rect">
            <a:avLst/>
          </a:prstGeom>
          <a:noFill/>
        </p:spPr>
        <p:txBody>
          <a:bodyPr wrap="square" rtlCol="0">
            <a:spAutoFit/>
          </a:bodyPr>
          <a:lstStyle/>
          <a:p>
            <a:pPr algn="ctr"/>
            <a:r>
              <a:rPr lang="en-US" sz="2400" dirty="0" smtClean="0"/>
              <a:t>11/4=2.75</a:t>
            </a:r>
          </a:p>
          <a:p>
            <a:pPr algn="ctr"/>
            <a:r>
              <a:rPr lang="en-US" sz="2400" dirty="0" smtClean="0"/>
              <a:t>M1</a:t>
            </a:r>
            <a:endParaRPr lang="en-IN" sz="2400" dirty="0"/>
          </a:p>
        </p:txBody>
      </p:sp>
      <p:sp>
        <p:nvSpPr>
          <p:cNvPr id="7" name="TextBox 6"/>
          <p:cNvSpPr txBox="1"/>
          <p:nvPr/>
        </p:nvSpPr>
        <p:spPr>
          <a:xfrm>
            <a:off x="4886033" y="5246255"/>
            <a:ext cx="1422400" cy="830997"/>
          </a:xfrm>
          <a:prstGeom prst="rect">
            <a:avLst/>
          </a:prstGeom>
          <a:noFill/>
        </p:spPr>
        <p:txBody>
          <a:bodyPr wrap="square" rtlCol="0">
            <a:spAutoFit/>
          </a:bodyPr>
          <a:lstStyle/>
          <a:p>
            <a:pPr algn="ctr"/>
            <a:r>
              <a:rPr lang="en-US" sz="2400" dirty="0" smtClean="0"/>
              <a:t>7/4= 1.75</a:t>
            </a:r>
          </a:p>
          <a:p>
            <a:pPr algn="ctr"/>
            <a:r>
              <a:rPr lang="en-US" sz="2400" dirty="0" smtClean="0"/>
              <a:t>M3</a:t>
            </a:r>
            <a:endParaRPr lang="en-IN" sz="2400" dirty="0"/>
          </a:p>
        </p:txBody>
      </p:sp>
      <p:sp>
        <p:nvSpPr>
          <p:cNvPr id="8" name="TextBox 7"/>
          <p:cNvSpPr txBox="1"/>
          <p:nvPr/>
        </p:nvSpPr>
        <p:spPr>
          <a:xfrm>
            <a:off x="6465454" y="5246255"/>
            <a:ext cx="4405745" cy="1200329"/>
          </a:xfrm>
          <a:prstGeom prst="rect">
            <a:avLst/>
          </a:prstGeom>
          <a:noFill/>
        </p:spPr>
        <p:txBody>
          <a:bodyPr wrap="square" rtlCol="0">
            <a:spAutoFit/>
          </a:bodyPr>
          <a:lstStyle/>
          <a:p>
            <a:pPr algn="just"/>
            <a:r>
              <a:rPr lang="en-US" sz="2400" dirty="0" smtClean="0">
                <a:solidFill>
                  <a:srgbClr val="FF0000"/>
                </a:solidFill>
              </a:rPr>
              <a:t>Since M3 and PEOs mapping is weak so you need to explain your initiatives</a:t>
            </a:r>
            <a:endParaRPr lang="en-IN" sz="2400" dirty="0">
              <a:solidFill>
                <a:srgbClr val="FF0000"/>
              </a:solidFill>
            </a:endParaRPr>
          </a:p>
        </p:txBody>
      </p:sp>
    </p:spTree>
    <p:extLst>
      <p:ext uri="{BB962C8B-B14F-4D97-AF65-F5344CB8AC3E}">
        <p14:creationId xmlns:p14="http://schemas.microsoft.com/office/powerpoint/2010/main" val="365860716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1326091"/>
            <a:ext cx="10515600" cy="4351338"/>
          </a:xfrm>
        </p:spPr>
        <p:txBody>
          <a:bodyPr>
            <a:normAutofit fontScale="92500" lnSpcReduction="20000"/>
          </a:bodyPr>
          <a:lstStyle/>
          <a:p>
            <a:pPr algn="just"/>
            <a:r>
              <a:rPr lang="en-US" i="1" dirty="0" smtClean="0"/>
              <a:t>Star plot: a sequence of equiangular spokes representing major programmatic domains and their length proportional to the rating of each domain . They assist in identifying the dominant variable, similar observations and detecting outliers. Each of the variable measure some property of the observations and such plots assist in assessing the relative values of a single data point. This in turn facilitates finding and locating the comparable and dissimilar points. The length of the equiangular spokes, which reflect an observation’s value on the variables is proportional to the magnitude of the variable at that point in relation to the variable’s maximum data point. All data points are connected by a line to represent the plot.</a:t>
            </a:r>
          </a:p>
          <a:p>
            <a:pPr algn="just"/>
            <a:r>
              <a:rPr lang="en-US" dirty="0" smtClean="0"/>
              <a:t>Accreditation scores are paramount than the rankings</a:t>
            </a:r>
          </a:p>
          <a:p>
            <a:pPr algn="just"/>
            <a:r>
              <a:rPr lang="en-US" dirty="0" smtClean="0"/>
              <a:t>When data is collected on more than one variable, star chart are used to illustrate and represent the multivariate data.</a:t>
            </a:r>
            <a:endParaRPr lang="en-IN" dirty="0"/>
          </a:p>
        </p:txBody>
      </p:sp>
    </p:spTree>
    <p:extLst>
      <p:ext uri="{BB962C8B-B14F-4D97-AF65-F5344CB8AC3E}">
        <p14:creationId xmlns:p14="http://schemas.microsoft.com/office/powerpoint/2010/main" val="82725753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a:t>
            </a:r>
            <a:endParaRPr lang="en-IN" dirty="0"/>
          </a:p>
        </p:txBody>
      </p:sp>
      <p:sp>
        <p:nvSpPr>
          <p:cNvPr id="3" name="Content Placeholder 2"/>
          <p:cNvSpPr>
            <a:spLocks noGrp="1"/>
          </p:cNvSpPr>
          <p:nvPr>
            <p:ph idx="1"/>
          </p:nvPr>
        </p:nvSpPr>
        <p:spPr>
          <a:xfrm>
            <a:off x="838200" y="1532467"/>
            <a:ext cx="10515600" cy="5325533"/>
          </a:xfrm>
        </p:spPr>
        <p:txBody>
          <a:bodyPr>
            <a:normAutofit fontScale="70000" lnSpcReduction="20000"/>
          </a:bodyPr>
          <a:lstStyle/>
          <a:p>
            <a:pPr marL="0" indent="0" algn="just">
              <a:buNone/>
            </a:pPr>
            <a:r>
              <a:rPr lang="en-US" sz="4000" dirty="0" smtClean="0">
                <a:solidFill>
                  <a:srgbClr val="7030A0"/>
                </a:solidFill>
              </a:rPr>
              <a:t>5. Mentor the Institutions falling far below the standards for accreditation</a:t>
            </a:r>
          </a:p>
          <a:p>
            <a:pPr algn="just"/>
            <a:r>
              <a:rPr lang="en-US" sz="4000" dirty="0" smtClean="0"/>
              <a:t>Accredited HEIs may be encouraged to become mentor, with suitable credit given during the re-accreditation of the mentoring HEIs. </a:t>
            </a:r>
          </a:p>
          <a:p>
            <a:pPr marL="0" indent="0" algn="just">
              <a:buNone/>
            </a:pPr>
            <a:r>
              <a:rPr lang="en-US" sz="4000" dirty="0" smtClean="0">
                <a:solidFill>
                  <a:srgbClr val="7030A0"/>
                </a:solidFill>
              </a:rPr>
              <a:t>6. Simplify the Accreditation Process, especially for the first cycle and Periodicity for Re-accreditation may be brought down ( from present five years as followed now)</a:t>
            </a:r>
          </a:p>
          <a:p>
            <a:pPr algn="just"/>
            <a:r>
              <a:rPr lang="en-US" sz="4000" dirty="0" smtClean="0"/>
              <a:t>Six shall be the mandatory periodicity for institution accreditation cycle</a:t>
            </a:r>
          </a:p>
          <a:p>
            <a:pPr algn="just"/>
            <a:r>
              <a:rPr lang="en-US" sz="4000" dirty="0" smtClean="0"/>
              <a:t>Flexibility can opt for re-accreditation at any point of time based upon their specific levels of preparedness </a:t>
            </a:r>
          </a:p>
          <a:p>
            <a:pPr algn="just"/>
            <a:r>
              <a:rPr lang="en-US" sz="4000" dirty="0" smtClean="0"/>
              <a:t>Once the HEI gets accredited in the first cycle, the existing annual re- approval of AICTE may be eliminated provided the scope of the </a:t>
            </a:r>
            <a:r>
              <a:rPr lang="en-US" sz="4000" dirty="0" err="1" smtClean="0"/>
              <a:t>programme</a:t>
            </a:r>
            <a:r>
              <a:rPr lang="en-US" sz="4000" dirty="0" smtClean="0"/>
              <a:t> (content, Seat etc., are within allowable band for alternation)</a:t>
            </a:r>
            <a:endParaRPr lang="en-US" sz="4000" dirty="0"/>
          </a:p>
        </p:txBody>
      </p:sp>
    </p:spTree>
    <p:extLst>
      <p:ext uri="{BB962C8B-B14F-4D97-AF65-F5344CB8AC3E}">
        <p14:creationId xmlns:p14="http://schemas.microsoft.com/office/powerpoint/2010/main" val="124489382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a:t>
            </a:r>
            <a:endParaRPr lang="en-IN" dirty="0"/>
          </a:p>
        </p:txBody>
      </p:sp>
      <p:sp>
        <p:nvSpPr>
          <p:cNvPr id="3" name="Content Placeholder 2"/>
          <p:cNvSpPr>
            <a:spLocks noGrp="1"/>
          </p:cNvSpPr>
          <p:nvPr>
            <p:ph idx="1"/>
          </p:nvPr>
        </p:nvSpPr>
        <p:spPr>
          <a:xfrm>
            <a:off x="838200" y="1470025"/>
            <a:ext cx="10515600" cy="2187575"/>
          </a:xfrm>
        </p:spPr>
        <p:txBody>
          <a:bodyPr>
            <a:normAutofit/>
          </a:bodyPr>
          <a:lstStyle/>
          <a:p>
            <a:pPr marL="0" indent="0" algn="just">
              <a:buNone/>
            </a:pPr>
            <a:r>
              <a:rPr lang="en-US" dirty="0" smtClean="0">
                <a:solidFill>
                  <a:srgbClr val="7030A0"/>
                </a:solidFill>
              </a:rPr>
              <a:t>7. </a:t>
            </a:r>
            <a:r>
              <a:rPr lang="en-US" sz="2400" dirty="0" smtClean="0">
                <a:solidFill>
                  <a:srgbClr val="7030A0"/>
                </a:solidFill>
              </a:rPr>
              <a:t>Include all HEIs and every </a:t>
            </a:r>
            <a:r>
              <a:rPr lang="en-US" sz="2400" dirty="0" err="1" smtClean="0">
                <a:solidFill>
                  <a:srgbClr val="7030A0"/>
                </a:solidFill>
              </a:rPr>
              <a:t>programme</a:t>
            </a:r>
            <a:r>
              <a:rPr lang="en-US" sz="2400" dirty="0" smtClean="0">
                <a:solidFill>
                  <a:srgbClr val="7030A0"/>
                </a:solidFill>
              </a:rPr>
              <a:t> in the newly proposed assessment and accreditation system with due regard for their statutory dispensations (</a:t>
            </a:r>
            <a:r>
              <a:rPr lang="en-US" sz="2400" dirty="0" err="1" smtClean="0">
                <a:solidFill>
                  <a:srgbClr val="7030A0"/>
                </a:solidFill>
              </a:rPr>
              <a:t>e.g.IITs</a:t>
            </a:r>
            <a:r>
              <a:rPr lang="en-US" sz="2400" dirty="0" smtClean="0">
                <a:solidFill>
                  <a:srgbClr val="7030A0"/>
                </a:solidFill>
              </a:rPr>
              <a:t>)</a:t>
            </a:r>
          </a:p>
          <a:p>
            <a:pPr marL="0" indent="0" algn="just">
              <a:buNone/>
            </a:pPr>
            <a:r>
              <a:rPr lang="en-US" sz="2400" dirty="0" smtClean="0">
                <a:solidFill>
                  <a:srgbClr val="7030A0"/>
                </a:solidFill>
              </a:rPr>
              <a:t>8. Considering the heterogeneity of HEIs in the country, categorize them based on their orientation/vision and heritage/legacy and then seek information from the HEIs that are appropriate for their category</a:t>
            </a:r>
          </a:p>
        </p:txBody>
      </p:sp>
      <p:graphicFrame>
        <p:nvGraphicFramePr>
          <p:cNvPr id="4" name="Table 3"/>
          <p:cNvGraphicFramePr>
            <a:graphicFrameLocks noGrp="1"/>
          </p:cNvGraphicFramePr>
          <p:nvPr>
            <p:extLst/>
          </p:nvPr>
        </p:nvGraphicFramePr>
        <p:xfrm>
          <a:off x="914400" y="3369734"/>
          <a:ext cx="10363200" cy="3322320"/>
        </p:xfrm>
        <a:graphic>
          <a:graphicData uri="http://schemas.openxmlformats.org/drawingml/2006/table">
            <a:tbl>
              <a:tblPr firstRow="1" bandRow="1">
                <a:tableStyleId>{5C22544A-7EE6-4342-B048-85BDC9FD1C3A}</a:tableStyleId>
              </a:tblPr>
              <a:tblGrid>
                <a:gridCol w="3488267">
                  <a:extLst>
                    <a:ext uri="{9D8B030D-6E8A-4147-A177-3AD203B41FA5}">
                      <a16:colId xmlns="" xmlns:a16="http://schemas.microsoft.com/office/drawing/2014/main" val="2602073312"/>
                    </a:ext>
                  </a:extLst>
                </a:gridCol>
                <a:gridCol w="6874933">
                  <a:extLst>
                    <a:ext uri="{9D8B030D-6E8A-4147-A177-3AD203B41FA5}">
                      <a16:colId xmlns="" xmlns:a16="http://schemas.microsoft.com/office/drawing/2014/main" val="4194326474"/>
                    </a:ext>
                  </a:extLst>
                </a:gridCol>
              </a:tblGrid>
              <a:tr h="376536">
                <a:tc>
                  <a:txBody>
                    <a:bodyPr/>
                    <a:lstStyle/>
                    <a:p>
                      <a:r>
                        <a:rPr lang="en-US" sz="2000" dirty="0" smtClean="0"/>
                        <a:t>Criteria</a:t>
                      </a:r>
                      <a:endParaRPr lang="en-IN" sz="2000" dirty="0"/>
                    </a:p>
                  </a:txBody>
                  <a:tcPr/>
                </a:tc>
                <a:tc>
                  <a:txBody>
                    <a:bodyPr/>
                    <a:lstStyle/>
                    <a:p>
                      <a:r>
                        <a:rPr lang="en-US" sz="2000" dirty="0" smtClean="0"/>
                        <a:t>Suggested Category of</a:t>
                      </a:r>
                      <a:r>
                        <a:rPr lang="en-US" sz="2000" baseline="0" dirty="0" smtClean="0"/>
                        <a:t> HEIs</a:t>
                      </a:r>
                      <a:endParaRPr lang="en-IN" sz="2000" dirty="0"/>
                    </a:p>
                  </a:txBody>
                  <a:tcPr/>
                </a:tc>
                <a:extLst>
                  <a:ext uri="{0D108BD9-81ED-4DB2-BD59-A6C34878D82A}">
                    <a16:rowId xmlns="" xmlns:a16="http://schemas.microsoft.com/office/drawing/2014/main" val="2520107460"/>
                  </a:ext>
                </a:extLst>
              </a:tr>
              <a:tr h="1485513">
                <a:tc>
                  <a:txBody>
                    <a:bodyPr/>
                    <a:lstStyle/>
                    <a:p>
                      <a:r>
                        <a:rPr lang="en-US" sz="2000" dirty="0" smtClean="0"/>
                        <a:t>Orientation and Vision</a:t>
                      </a:r>
                      <a:endParaRPr lang="en-IN" sz="2000" dirty="0"/>
                    </a:p>
                  </a:txBody>
                  <a:tcPr/>
                </a:tc>
                <a:tc>
                  <a:txBody>
                    <a:bodyPr/>
                    <a:lstStyle/>
                    <a:p>
                      <a:r>
                        <a:rPr lang="en-US" sz="2000" dirty="0" smtClean="0"/>
                        <a:t>Multi-Disciplinary Education and Research-Intensive</a:t>
                      </a:r>
                    </a:p>
                    <a:p>
                      <a:r>
                        <a:rPr lang="en-US" sz="2000" dirty="0" smtClean="0"/>
                        <a:t>Research-Intensive</a:t>
                      </a:r>
                    </a:p>
                    <a:p>
                      <a:r>
                        <a:rPr lang="en-US" sz="2000" dirty="0" smtClean="0"/>
                        <a:t>Teaching-Intensive</a:t>
                      </a:r>
                    </a:p>
                    <a:p>
                      <a:r>
                        <a:rPr lang="en-US" sz="2000" dirty="0" smtClean="0"/>
                        <a:t>Specialized Streams</a:t>
                      </a:r>
                    </a:p>
                    <a:p>
                      <a:r>
                        <a:rPr lang="en-US" sz="2000" dirty="0" smtClean="0"/>
                        <a:t>Vocational and Skill-Intensive</a:t>
                      </a:r>
                    </a:p>
                    <a:p>
                      <a:r>
                        <a:rPr lang="en-US" sz="2000" dirty="0" smtClean="0"/>
                        <a:t>Community Engagement &amp; Service</a:t>
                      </a:r>
                    </a:p>
                    <a:p>
                      <a:r>
                        <a:rPr lang="en-US" sz="2000" dirty="0" smtClean="0"/>
                        <a:t>Rural</a:t>
                      </a:r>
                      <a:r>
                        <a:rPr lang="en-US" sz="2000" baseline="0" dirty="0" smtClean="0"/>
                        <a:t> &amp; Remote Location</a:t>
                      </a:r>
                      <a:endParaRPr lang="en-IN" sz="2000" dirty="0"/>
                    </a:p>
                  </a:txBody>
                  <a:tcPr/>
                </a:tc>
                <a:extLst>
                  <a:ext uri="{0D108BD9-81ED-4DB2-BD59-A6C34878D82A}">
                    <a16:rowId xmlns="" xmlns:a16="http://schemas.microsoft.com/office/drawing/2014/main" val="1829206588"/>
                  </a:ext>
                </a:extLst>
              </a:tr>
              <a:tr h="376536">
                <a:tc>
                  <a:txBody>
                    <a:bodyPr/>
                    <a:lstStyle/>
                    <a:p>
                      <a:r>
                        <a:rPr lang="en-US" sz="2000" dirty="0" smtClean="0"/>
                        <a:t>Heritage and Legacy</a:t>
                      </a:r>
                      <a:endParaRPr lang="en-IN" sz="2000" dirty="0"/>
                    </a:p>
                  </a:txBody>
                  <a:tcPr/>
                </a:tc>
                <a:tc>
                  <a:txBody>
                    <a:bodyPr/>
                    <a:lstStyle/>
                    <a:p>
                      <a:r>
                        <a:rPr lang="en-US" sz="2000" dirty="0" smtClean="0"/>
                        <a:t>Old and Established</a:t>
                      </a:r>
                    </a:p>
                    <a:p>
                      <a:r>
                        <a:rPr lang="en-US" sz="2000" dirty="0" smtClean="0"/>
                        <a:t>New and Upcoming</a:t>
                      </a:r>
                      <a:endParaRPr lang="en-IN" sz="2000" dirty="0"/>
                    </a:p>
                  </a:txBody>
                  <a:tcPr/>
                </a:tc>
                <a:extLst>
                  <a:ext uri="{0D108BD9-81ED-4DB2-BD59-A6C34878D82A}">
                    <a16:rowId xmlns="" xmlns:a16="http://schemas.microsoft.com/office/drawing/2014/main" val="3885618231"/>
                  </a:ext>
                </a:extLst>
              </a:tr>
            </a:tbl>
          </a:graphicData>
        </a:graphic>
      </p:graphicFrame>
    </p:spTree>
    <p:extLst>
      <p:ext uri="{BB962C8B-B14F-4D97-AF65-F5344CB8AC3E}">
        <p14:creationId xmlns:p14="http://schemas.microsoft.com/office/powerpoint/2010/main" val="136958987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a:t>
            </a:r>
            <a:endParaRPr lang="en-IN" dirty="0"/>
          </a:p>
        </p:txBody>
      </p:sp>
      <p:sp>
        <p:nvSpPr>
          <p:cNvPr id="3" name="Content Placeholder 2"/>
          <p:cNvSpPr>
            <a:spLocks noGrp="1"/>
          </p:cNvSpPr>
          <p:nvPr>
            <p:ph idx="1"/>
          </p:nvPr>
        </p:nvSpPr>
        <p:spPr/>
        <p:txBody>
          <a:bodyPr>
            <a:normAutofit lnSpcReduction="10000"/>
          </a:bodyPr>
          <a:lstStyle/>
          <a:p>
            <a:pPr marL="0" indent="0" algn="just">
              <a:buNone/>
            </a:pPr>
            <a:r>
              <a:rPr lang="en-US" b="1" dirty="0" smtClean="0">
                <a:solidFill>
                  <a:srgbClr val="7030A0"/>
                </a:solidFill>
              </a:rPr>
              <a:t>9.Accredit with due consideration for Inputs, Processes, Outcomes and Impact across different attributes of HEIs, encompassing (</a:t>
            </a:r>
            <a:r>
              <a:rPr lang="en-US" b="1" dirty="0" err="1" smtClean="0">
                <a:solidFill>
                  <a:srgbClr val="7030A0"/>
                </a:solidFill>
              </a:rPr>
              <a:t>i</a:t>
            </a:r>
            <a:r>
              <a:rPr lang="en-US" b="1" dirty="0" smtClean="0">
                <a:solidFill>
                  <a:srgbClr val="7030A0"/>
                </a:solidFill>
              </a:rPr>
              <a:t>) Curriculum (ii) Faculty Resources (iii) Learning and Teaching (iv) Research and Innovation (v) Co-curricular and extra-curricular activities (vi) Community Engagement (vii) Green Initiatives (viii) Governance and Administration ( ix) Infrastructure Development (x) Financial Resources and Management</a:t>
            </a:r>
          </a:p>
          <a:p>
            <a:pPr algn="just"/>
            <a:r>
              <a:rPr lang="en-US" dirty="0" smtClean="0"/>
              <a:t>The parameters and related variables of AICTE, NAAC, NBA and to a large extent NIRF are largely input-centric. </a:t>
            </a:r>
          </a:p>
          <a:p>
            <a:pPr algn="just"/>
            <a:r>
              <a:rPr lang="en-US" dirty="0" smtClean="0"/>
              <a:t>Framework for addressing Input-Process-Outcomes-Impact of each attributes is address</a:t>
            </a:r>
            <a:endParaRPr lang="en-IN" dirty="0"/>
          </a:p>
        </p:txBody>
      </p:sp>
    </p:spTree>
    <p:extLst>
      <p:ext uri="{BB962C8B-B14F-4D97-AF65-F5344CB8AC3E}">
        <p14:creationId xmlns:p14="http://schemas.microsoft.com/office/powerpoint/2010/main" val="344702094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Contd.</a:t>
            </a:r>
            <a:endParaRPr lang="en-IN" sz="2800" b="1" dirty="0"/>
          </a:p>
        </p:txBody>
      </p:sp>
      <p:sp>
        <p:nvSpPr>
          <p:cNvPr id="3" name="Content Placeholder 2"/>
          <p:cNvSpPr>
            <a:spLocks noGrp="1"/>
          </p:cNvSpPr>
          <p:nvPr>
            <p:ph idx="1"/>
          </p:nvPr>
        </p:nvSpPr>
        <p:spPr>
          <a:xfrm>
            <a:off x="838200" y="1825625"/>
            <a:ext cx="10515600" cy="3847042"/>
          </a:xfrm>
        </p:spPr>
        <p:txBody>
          <a:bodyPr/>
          <a:lstStyle/>
          <a:p>
            <a:r>
              <a:rPr lang="en-US" dirty="0" smtClean="0"/>
              <a:t>Linking Applicable Parameters and Essential Variables Involves:</a:t>
            </a:r>
          </a:p>
          <a:p>
            <a:r>
              <a:rPr lang="en-US" dirty="0" smtClean="0"/>
              <a:t>Evolving a harmonized set of parameters linked explicitly with Inputs, Processes, Outcomes and Impact pertaining to each of the 8 or more attributes for each category of HEIs</a:t>
            </a:r>
          </a:p>
          <a:p>
            <a:r>
              <a:rPr lang="en-US" dirty="0" smtClean="0"/>
              <a:t>Identifying a simplified superset of the essential variables that would be truly indicative of such parameters</a:t>
            </a:r>
          </a:p>
          <a:p>
            <a:r>
              <a:rPr lang="en-US" dirty="0" smtClean="0"/>
              <a:t>Assigning weightages ( business logics) for varied purposes of approval, accreditation and ranking</a:t>
            </a:r>
            <a:endParaRPr lang="en-IN" dirty="0"/>
          </a:p>
        </p:txBody>
      </p:sp>
    </p:spTree>
    <p:extLst>
      <p:ext uri="{BB962C8B-B14F-4D97-AF65-F5344CB8AC3E}">
        <p14:creationId xmlns:p14="http://schemas.microsoft.com/office/powerpoint/2010/main" val="271652239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a:t>
            </a:r>
            <a:endParaRPr lang="en-IN" dirty="0"/>
          </a:p>
        </p:txBody>
      </p:sp>
      <p:sp>
        <p:nvSpPr>
          <p:cNvPr id="3" name="Content Placeholder 2"/>
          <p:cNvSpPr>
            <a:spLocks noGrp="1"/>
          </p:cNvSpPr>
          <p:nvPr>
            <p:ph idx="1"/>
          </p:nvPr>
        </p:nvSpPr>
        <p:spPr/>
        <p:txBody>
          <a:bodyPr/>
          <a:lstStyle/>
          <a:p>
            <a:pPr marL="0" indent="0" algn="just">
              <a:buNone/>
            </a:pPr>
            <a:r>
              <a:rPr lang="en-US" b="1" dirty="0" smtClean="0">
                <a:solidFill>
                  <a:srgbClr val="7030A0"/>
                </a:solidFill>
              </a:rPr>
              <a:t>10. Develop a Unified Elicitation </a:t>
            </a:r>
            <a:r>
              <a:rPr lang="en-US" b="1" dirty="0" err="1" smtClean="0">
                <a:solidFill>
                  <a:srgbClr val="7030A0"/>
                </a:solidFill>
              </a:rPr>
              <a:t>Tool’to</a:t>
            </a:r>
            <a:r>
              <a:rPr lang="en-US" b="1" dirty="0" smtClean="0">
                <a:solidFill>
                  <a:srgbClr val="7030A0"/>
                </a:solidFill>
              </a:rPr>
              <a:t> collect the superset of data from HEIs for varied purposes with in-built design for collateral cross-checking to ensure authenticity of data and in conjunction with it, introduce maximally the technology-driven modern systems, to replace the existing manual/hybrid systems of assessment and accreditation there by minimizing subjectivity and </a:t>
            </a:r>
            <a:r>
              <a:rPr lang="en-US" b="1" dirty="0" err="1" smtClean="0">
                <a:solidFill>
                  <a:srgbClr val="7030A0"/>
                </a:solidFill>
              </a:rPr>
              <a:t>enghancing</a:t>
            </a:r>
            <a:r>
              <a:rPr lang="en-US" b="1" dirty="0" smtClean="0">
                <a:solidFill>
                  <a:srgbClr val="7030A0"/>
                </a:solidFill>
              </a:rPr>
              <a:t> transparency and credibility</a:t>
            </a:r>
          </a:p>
          <a:p>
            <a:pPr marL="0" indent="0">
              <a:buNone/>
            </a:pPr>
            <a:r>
              <a:rPr lang="en-US" dirty="0" smtClean="0"/>
              <a:t>11. </a:t>
            </a:r>
            <a:r>
              <a:rPr lang="en-US" dirty="0" err="1" smtClean="0">
                <a:solidFill>
                  <a:srgbClr val="7030A0"/>
                </a:solidFill>
              </a:rPr>
              <a:t>Óne</a:t>
            </a:r>
            <a:r>
              <a:rPr lang="en-US" dirty="0" smtClean="0">
                <a:solidFill>
                  <a:srgbClr val="7030A0"/>
                </a:solidFill>
              </a:rPr>
              <a:t> Nation One </a:t>
            </a:r>
            <a:r>
              <a:rPr lang="en-US" dirty="0" err="1" smtClean="0">
                <a:solidFill>
                  <a:srgbClr val="7030A0"/>
                </a:solidFill>
              </a:rPr>
              <a:t>Data’platform</a:t>
            </a:r>
            <a:r>
              <a:rPr lang="en-US" dirty="0" smtClean="0">
                <a:solidFill>
                  <a:srgbClr val="7030A0"/>
                </a:solidFill>
              </a:rPr>
              <a:t> to be upgraded to a robust architecture to provide </a:t>
            </a:r>
          </a:p>
          <a:p>
            <a:pPr marL="0" indent="0">
              <a:buNone/>
            </a:pPr>
            <a:r>
              <a:rPr lang="en-US" dirty="0">
                <a:solidFill>
                  <a:srgbClr val="7030A0"/>
                </a:solidFill>
              </a:rPr>
              <a:t>	</a:t>
            </a:r>
            <a:r>
              <a:rPr lang="en-US" dirty="0" smtClean="0"/>
              <a:t>Adequate access control and security features</a:t>
            </a:r>
          </a:p>
          <a:p>
            <a:pPr marL="0" indent="0">
              <a:buNone/>
            </a:pPr>
            <a:endParaRPr lang="en-IN" dirty="0"/>
          </a:p>
        </p:txBody>
      </p:sp>
    </p:spTree>
    <p:extLst>
      <p:ext uri="{BB962C8B-B14F-4D97-AF65-F5344CB8AC3E}">
        <p14:creationId xmlns:p14="http://schemas.microsoft.com/office/powerpoint/2010/main" val="97775453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9067" y="593726"/>
            <a:ext cx="10515600" cy="998008"/>
          </a:xfrm>
        </p:spPr>
        <p:txBody>
          <a:bodyPr>
            <a:normAutofit/>
          </a:bodyPr>
          <a:lstStyle/>
          <a:p>
            <a:r>
              <a:rPr lang="en-US" sz="2800" dirty="0" smtClean="0"/>
              <a:t>Contd.</a:t>
            </a:r>
            <a:endParaRPr lang="en-IN" sz="2800" dirty="0"/>
          </a:p>
        </p:txBody>
      </p:sp>
      <p:sp>
        <p:nvSpPr>
          <p:cNvPr id="3" name="Content Placeholder 2"/>
          <p:cNvSpPr>
            <a:spLocks noGrp="1"/>
          </p:cNvSpPr>
          <p:nvPr>
            <p:ph idx="1"/>
          </p:nvPr>
        </p:nvSpPr>
        <p:spPr>
          <a:xfrm>
            <a:off x="838200" y="1690159"/>
            <a:ext cx="10515600" cy="4351338"/>
          </a:xfrm>
        </p:spPr>
        <p:txBody>
          <a:bodyPr>
            <a:normAutofit lnSpcReduction="10000"/>
          </a:bodyPr>
          <a:lstStyle/>
          <a:p>
            <a:r>
              <a:rPr lang="en-US" dirty="0" smtClean="0"/>
              <a:t>Ingestion of harmonized data into a single format</a:t>
            </a:r>
          </a:p>
          <a:p>
            <a:r>
              <a:rPr lang="en-US" dirty="0" smtClean="0"/>
              <a:t>Single point data entry by HEIs with provision for yearly updates</a:t>
            </a:r>
          </a:p>
          <a:p>
            <a:r>
              <a:rPr lang="en-US" dirty="0" smtClean="0"/>
              <a:t>Flexible and robust data management scheme with business logics for the varied purposes of approval, accreditation and </a:t>
            </a:r>
            <a:r>
              <a:rPr lang="en-US" dirty="0" err="1" smtClean="0"/>
              <a:t>ramking</a:t>
            </a:r>
            <a:endParaRPr lang="en-US" dirty="0" smtClean="0"/>
          </a:p>
          <a:p>
            <a:r>
              <a:rPr lang="en-US" dirty="0" smtClean="0"/>
              <a:t>Handling of collateral data and stakeholder crowdsourcing for verification of input data and trust enhancement measures</a:t>
            </a:r>
          </a:p>
          <a:p>
            <a:r>
              <a:rPr lang="en-US" dirty="0" smtClean="0"/>
              <a:t>Application programming interfaces for pushing data from varied sources into the centralized data base </a:t>
            </a:r>
          </a:p>
          <a:p>
            <a:r>
              <a:rPr lang="en-US" dirty="0" smtClean="0"/>
              <a:t>Compatibility with the national digital framework for good governance</a:t>
            </a:r>
            <a:endParaRPr lang="en-IN" dirty="0"/>
          </a:p>
        </p:txBody>
      </p:sp>
    </p:spTree>
    <p:extLst>
      <p:ext uri="{BB962C8B-B14F-4D97-AF65-F5344CB8AC3E}">
        <p14:creationId xmlns:p14="http://schemas.microsoft.com/office/powerpoint/2010/main" val="310254365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a:t>
            </a:r>
            <a:endParaRPr lang="en-IN" dirty="0"/>
          </a:p>
        </p:txBody>
      </p:sp>
      <p:sp>
        <p:nvSpPr>
          <p:cNvPr id="3" name="Content Placeholder 2"/>
          <p:cNvSpPr>
            <a:spLocks noGrp="1"/>
          </p:cNvSpPr>
          <p:nvPr>
            <p:ph idx="1"/>
          </p:nvPr>
        </p:nvSpPr>
        <p:spPr>
          <a:xfrm>
            <a:off x="838200" y="2373745"/>
            <a:ext cx="10515600" cy="3315855"/>
          </a:xfrm>
        </p:spPr>
        <p:txBody>
          <a:bodyPr/>
          <a:lstStyle/>
          <a:p>
            <a:pPr marL="0" indent="0">
              <a:buNone/>
            </a:pPr>
            <a:r>
              <a:rPr lang="en-US" dirty="0" smtClean="0">
                <a:solidFill>
                  <a:srgbClr val="7030A0"/>
                </a:solidFill>
              </a:rPr>
              <a:t>12. Trust the institutions and ensure public disclosure of relevant data by HEIs to enhance the overall process-credibility</a:t>
            </a:r>
          </a:p>
          <a:p>
            <a:r>
              <a:rPr lang="en-US" dirty="0" smtClean="0"/>
              <a:t>Micro-</a:t>
            </a:r>
            <a:r>
              <a:rPr lang="en-US" dirty="0" err="1" smtClean="0"/>
              <a:t>mangaement</a:t>
            </a:r>
            <a:r>
              <a:rPr lang="en-US" dirty="0" smtClean="0"/>
              <a:t> of assessment and accreditation may be avoided</a:t>
            </a:r>
          </a:p>
          <a:p>
            <a:r>
              <a:rPr lang="en-US" dirty="0" smtClean="0"/>
              <a:t>There is a need to start with a paradigm that HEIs are responsible and capable agencies who display their data/ outcomes claims in their portals for viewing</a:t>
            </a:r>
          </a:p>
          <a:p>
            <a:r>
              <a:rPr lang="en-US" dirty="0" smtClean="0"/>
              <a:t>Humility and pride should be form the basis for regulatory excellence</a:t>
            </a:r>
            <a:endParaRPr lang="en-IN" dirty="0"/>
          </a:p>
        </p:txBody>
      </p:sp>
    </p:spTree>
    <p:extLst>
      <p:ext uri="{BB962C8B-B14F-4D97-AF65-F5344CB8AC3E}">
        <p14:creationId xmlns:p14="http://schemas.microsoft.com/office/powerpoint/2010/main" val="426071589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a:t>
            </a:r>
            <a:endParaRPr lang="en-IN" dirty="0"/>
          </a:p>
        </p:txBody>
      </p:sp>
      <p:sp>
        <p:nvSpPr>
          <p:cNvPr id="3" name="Content Placeholder 2"/>
          <p:cNvSpPr>
            <a:spLocks noGrp="1"/>
          </p:cNvSpPr>
          <p:nvPr>
            <p:ph idx="1"/>
          </p:nvPr>
        </p:nvSpPr>
        <p:spPr>
          <a:xfrm>
            <a:off x="755073" y="2490643"/>
            <a:ext cx="10515600" cy="2524702"/>
          </a:xfrm>
        </p:spPr>
        <p:txBody>
          <a:bodyPr/>
          <a:lstStyle/>
          <a:p>
            <a:pPr marL="0" indent="0" algn="just">
              <a:buNone/>
            </a:pPr>
            <a:r>
              <a:rPr lang="en-US" dirty="0" smtClean="0">
                <a:solidFill>
                  <a:srgbClr val="7030A0"/>
                </a:solidFill>
              </a:rPr>
              <a:t>13. Initiate a robust outreach mechanism in tandem with effective methods of handholding the potential entrants, where the aim should be to facilitate all HEIs in the count towards joining the process of accreditation and ranking at the earliest</a:t>
            </a:r>
            <a:endParaRPr lang="en-IN" dirty="0">
              <a:solidFill>
                <a:srgbClr val="7030A0"/>
              </a:solidFill>
            </a:endParaRPr>
          </a:p>
        </p:txBody>
      </p:sp>
    </p:spTree>
    <p:extLst>
      <p:ext uri="{BB962C8B-B14F-4D97-AF65-F5344CB8AC3E}">
        <p14:creationId xmlns:p14="http://schemas.microsoft.com/office/powerpoint/2010/main" val="2464279387"/>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Framework for Addressing Parameters</a:t>
            </a:r>
            <a:endParaRPr lang="en-IN" b="1" dirty="0"/>
          </a:p>
        </p:txBody>
      </p:sp>
      <p:graphicFrame>
        <p:nvGraphicFramePr>
          <p:cNvPr id="4" name="Content Placeholder 3"/>
          <p:cNvGraphicFramePr>
            <a:graphicFrameLocks noGrp="1"/>
          </p:cNvGraphicFramePr>
          <p:nvPr>
            <p:ph idx="1"/>
            <p:extLst/>
          </p:nvPr>
        </p:nvGraphicFramePr>
        <p:xfrm>
          <a:off x="838200" y="2305916"/>
          <a:ext cx="10515600" cy="4485640"/>
        </p:xfrm>
        <a:graphic>
          <a:graphicData uri="http://schemas.openxmlformats.org/drawingml/2006/table">
            <a:tbl>
              <a:tblPr firstRow="1" bandRow="1">
                <a:tableStyleId>{5C22544A-7EE6-4342-B048-85BDC9FD1C3A}</a:tableStyleId>
              </a:tblPr>
              <a:tblGrid>
                <a:gridCol w="2628900">
                  <a:extLst>
                    <a:ext uri="{9D8B030D-6E8A-4147-A177-3AD203B41FA5}">
                      <a16:colId xmlns="" xmlns:a16="http://schemas.microsoft.com/office/drawing/2014/main" val="766082641"/>
                    </a:ext>
                  </a:extLst>
                </a:gridCol>
                <a:gridCol w="2628900">
                  <a:extLst>
                    <a:ext uri="{9D8B030D-6E8A-4147-A177-3AD203B41FA5}">
                      <a16:colId xmlns="" xmlns:a16="http://schemas.microsoft.com/office/drawing/2014/main" val="1616090844"/>
                    </a:ext>
                  </a:extLst>
                </a:gridCol>
                <a:gridCol w="2628900">
                  <a:extLst>
                    <a:ext uri="{9D8B030D-6E8A-4147-A177-3AD203B41FA5}">
                      <a16:colId xmlns="" xmlns:a16="http://schemas.microsoft.com/office/drawing/2014/main" val="994891749"/>
                    </a:ext>
                  </a:extLst>
                </a:gridCol>
                <a:gridCol w="2628900">
                  <a:extLst>
                    <a:ext uri="{9D8B030D-6E8A-4147-A177-3AD203B41FA5}">
                      <a16:colId xmlns="" xmlns:a16="http://schemas.microsoft.com/office/drawing/2014/main" val="779730616"/>
                    </a:ext>
                  </a:extLst>
                </a:gridCol>
              </a:tblGrid>
              <a:tr h="370840">
                <a:tc>
                  <a:txBody>
                    <a:bodyPr/>
                    <a:lstStyle/>
                    <a:p>
                      <a:r>
                        <a:rPr lang="en-US" dirty="0" smtClean="0"/>
                        <a:t>Input</a:t>
                      </a:r>
                      <a:endParaRPr lang="en-IN" dirty="0"/>
                    </a:p>
                  </a:txBody>
                  <a:tcPr/>
                </a:tc>
                <a:tc>
                  <a:txBody>
                    <a:bodyPr/>
                    <a:lstStyle/>
                    <a:p>
                      <a:r>
                        <a:rPr lang="en-US" dirty="0" smtClean="0"/>
                        <a:t>Process</a:t>
                      </a:r>
                      <a:endParaRPr lang="en-IN" dirty="0"/>
                    </a:p>
                  </a:txBody>
                  <a:tcPr/>
                </a:tc>
                <a:tc>
                  <a:txBody>
                    <a:bodyPr/>
                    <a:lstStyle/>
                    <a:p>
                      <a:r>
                        <a:rPr lang="en-US" dirty="0" smtClean="0"/>
                        <a:t>Outcomes</a:t>
                      </a:r>
                      <a:endParaRPr lang="en-IN" dirty="0"/>
                    </a:p>
                  </a:txBody>
                  <a:tcPr/>
                </a:tc>
                <a:tc>
                  <a:txBody>
                    <a:bodyPr/>
                    <a:lstStyle/>
                    <a:p>
                      <a:r>
                        <a:rPr lang="en-US" dirty="0" smtClean="0"/>
                        <a:t>Impact</a:t>
                      </a:r>
                      <a:endParaRPr lang="en-IN" dirty="0"/>
                    </a:p>
                  </a:txBody>
                  <a:tcPr/>
                </a:tc>
                <a:extLst>
                  <a:ext uri="{0D108BD9-81ED-4DB2-BD59-A6C34878D82A}">
                    <a16:rowId xmlns="" xmlns:a16="http://schemas.microsoft.com/office/drawing/2014/main" val="598473818"/>
                  </a:ext>
                </a:extLst>
              </a:tr>
              <a:tr h="370840">
                <a:tc>
                  <a:txBody>
                    <a:bodyPr/>
                    <a:lstStyle/>
                    <a:p>
                      <a:r>
                        <a:rPr lang="en-US" sz="2400" dirty="0" smtClean="0"/>
                        <a:t>Source of the content which is open for public viewing in their portals</a:t>
                      </a:r>
                      <a:endParaRPr lang="en-IN" sz="2400" dirty="0"/>
                    </a:p>
                  </a:txBody>
                  <a:tcPr/>
                </a:tc>
                <a:tc>
                  <a:txBody>
                    <a:bodyPr/>
                    <a:lstStyle/>
                    <a:p>
                      <a:pPr marL="285750" indent="-285750">
                        <a:buFont typeface="Arial" panose="020B0604020202020204" pitchFamily="34" charset="0"/>
                        <a:buChar char="•"/>
                      </a:pPr>
                      <a:r>
                        <a:rPr lang="en-US" sz="2400" dirty="0" smtClean="0"/>
                        <a:t>Students Feedback</a:t>
                      </a:r>
                    </a:p>
                    <a:p>
                      <a:pPr marL="285750" indent="-285750">
                        <a:buFont typeface="Arial" panose="020B0604020202020204" pitchFamily="34" charset="0"/>
                        <a:buChar char="•"/>
                      </a:pPr>
                      <a:r>
                        <a:rPr lang="en-US" sz="2400" dirty="0" smtClean="0"/>
                        <a:t>Teachers Feedback</a:t>
                      </a:r>
                    </a:p>
                    <a:p>
                      <a:pPr marL="285750" indent="-285750">
                        <a:buFont typeface="Arial" panose="020B0604020202020204" pitchFamily="34" charset="0"/>
                        <a:buChar char="•"/>
                      </a:pPr>
                      <a:r>
                        <a:rPr lang="en-US" sz="2400" dirty="0" smtClean="0"/>
                        <a:t>Stakeholders involvement</a:t>
                      </a:r>
                    </a:p>
                    <a:p>
                      <a:pPr marL="285750" indent="-285750">
                        <a:buFont typeface="Arial" panose="020B0604020202020204" pitchFamily="34" charset="0"/>
                        <a:buChar char="•"/>
                      </a:pPr>
                      <a:r>
                        <a:rPr lang="en-US" sz="2400" dirty="0" smtClean="0"/>
                        <a:t>Method of periodic upgradation</a:t>
                      </a:r>
                    </a:p>
                    <a:p>
                      <a:pPr marL="285750" indent="-285750">
                        <a:buFont typeface="Arial" panose="020B0604020202020204" pitchFamily="34" charset="0"/>
                        <a:buChar char="•"/>
                      </a:pPr>
                      <a:r>
                        <a:rPr lang="en-US" sz="2400" dirty="0" smtClean="0"/>
                        <a:t>Review mechanism</a:t>
                      </a:r>
                      <a:endParaRPr lang="en-IN" sz="2400" dirty="0"/>
                    </a:p>
                  </a:txBody>
                  <a:tcPr/>
                </a:tc>
                <a:tc>
                  <a:txBody>
                    <a:bodyPr/>
                    <a:lstStyle/>
                    <a:p>
                      <a:pPr marL="285750" indent="-285750">
                        <a:buFont typeface="Arial" panose="020B0604020202020204" pitchFamily="34" charset="0"/>
                        <a:buChar char="•"/>
                      </a:pPr>
                      <a:r>
                        <a:rPr lang="en-US" sz="2400" dirty="0" smtClean="0"/>
                        <a:t>Successful completion of the course</a:t>
                      </a:r>
                    </a:p>
                    <a:p>
                      <a:pPr marL="285750" indent="-285750">
                        <a:buFont typeface="Arial" panose="020B0604020202020204" pitchFamily="34" charset="0"/>
                        <a:buChar char="•"/>
                      </a:pPr>
                      <a:r>
                        <a:rPr lang="en-US" sz="2400" dirty="0" smtClean="0"/>
                        <a:t>Updated Knowledge</a:t>
                      </a:r>
                    </a:p>
                    <a:p>
                      <a:pPr marL="285750" indent="-285750">
                        <a:buFont typeface="Arial" panose="020B0604020202020204" pitchFamily="34" charset="0"/>
                        <a:buChar char="•"/>
                      </a:pPr>
                      <a:r>
                        <a:rPr lang="en-US" sz="2400" dirty="0" smtClean="0"/>
                        <a:t>Time Management catering to the needs of the semester system</a:t>
                      </a:r>
                    </a:p>
                    <a:p>
                      <a:endParaRPr lang="en-IN" dirty="0"/>
                    </a:p>
                  </a:txBody>
                  <a:tcPr/>
                </a:tc>
                <a:tc>
                  <a:txBody>
                    <a:bodyPr/>
                    <a:lstStyle/>
                    <a:p>
                      <a:r>
                        <a:rPr lang="en-US" sz="2400" dirty="0" smtClean="0"/>
                        <a:t>Progression towards higher level of education, educated-ness in the society</a:t>
                      </a:r>
                    </a:p>
                    <a:p>
                      <a:r>
                        <a:rPr lang="en-US" sz="2400" dirty="0" smtClean="0"/>
                        <a:t>Increased possibilities skilled work-force leading</a:t>
                      </a:r>
                      <a:r>
                        <a:rPr lang="en-US" sz="2400" baseline="0" dirty="0" smtClean="0"/>
                        <a:t> to placement or self-generated job</a:t>
                      </a:r>
                      <a:endParaRPr lang="en-IN" sz="2400" dirty="0"/>
                    </a:p>
                  </a:txBody>
                  <a:tcPr/>
                </a:tc>
                <a:extLst>
                  <a:ext uri="{0D108BD9-81ED-4DB2-BD59-A6C34878D82A}">
                    <a16:rowId xmlns="" xmlns:a16="http://schemas.microsoft.com/office/drawing/2014/main" val="1859456552"/>
                  </a:ext>
                </a:extLst>
              </a:tr>
            </a:tbl>
          </a:graphicData>
        </a:graphic>
      </p:graphicFrame>
      <p:sp>
        <p:nvSpPr>
          <p:cNvPr id="5" name="TextBox 4"/>
          <p:cNvSpPr txBox="1"/>
          <p:nvPr/>
        </p:nvSpPr>
        <p:spPr>
          <a:xfrm>
            <a:off x="838200" y="1413526"/>
            <a:ext cx="2835564" cy="584775"/>
          </a:xfrm>
          <a:prstGeom prst="rect">
            <a:avLst/>
          </a:prstGeom>
          <a:noFill/>
        </p:spPr>
        <p:txBody>
          <a:bodyPr wrap="square" rtlCol="0">
            <a:spAutoFit/>
          </a:bodyPr>
          <a:lstStyle/>
          <a:p>
            <a:r>
              <a:rPr lang="en-US" sz="3200" dirty="0" smtClean="0">
                <a:solidFill>
                  <a:srgbClr val="7030A0"/>
                </a:solidFill>
              </a:rPr>
              <a:t>Curriculum</a:t>
            </a:r>
            <a:endParaRPr lang="en-IN" sz="3200" dirty="0">
              <a:solidFill>
                <a:srgbClr val="7030A0"/>
              </a:solidFill>
            </a:endParaRPr>
          </a:p>
        </p:txBody>
      </p:sp>
    </p:spTree>
    <p:extLst>
      <p:ext uri="{BB962C8B-B14F-4D97-AF65-F5344CB8AC3E}">
        <p14:creationId xmlns:p14="http://schemas.microsoft.com/office/powerpoint/2010/main" val="41470495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7030A0"/>
                </a:solidFill>
              </a:rPr>
              <a:t>Criterion2 :</a:t>
            </a:r>
            <a:r>
              <a:rPr lang="en-US" sz="3200" b="1" dirty="0">
                <a:solidFill>
                  <a:srgbClr val="7030A0"/>
                </a:solidFill>
              </a:rPr>
              <a:t>Program Curriculum and Teaching–Learning Processes (100</a:t>
            </a:r>
            <a:r>
              <a:rPr lang="en-US" sz="3200" b="1" dirty="0" smtClean="0">
                <a:solidFill>
                  <a:srgbClr val="7030A0"/>
                </a:solidFill>
              </a:rPr>
              <a:t>): Curriculum:30</a:t>
            </a:r>
            <a:endParaRPr lang="en-IN" sz="3200" b="1" dirty="0">
              <a:solidFill>
                <a:srgbClr val="7030A0"/>
              </a:solidFill>
            </a:endParaRPr>
          </a:p>
        </p:txBody>
      </p:sp>
      <p:sp>
        <p:nvSpPr>
          <p:cNvPr id="3" name="Content Placeholder 2"/>
          <p:cNvSpPr>
            <a:spLocks noGrp="1"/>
          </p:cNvSpPr>
          <p:nvPr>
            <p:ph idx="1"/>
          </p:nvPr>
        </p:nvSpPr>
        <p:spPr>
          <a:xfrm>
            <a:off x="838200" y="1825624"/>
            <a:ext cx="10515600" cy="4833793"/>
          </a:xfrm>
        </p:spPr>
        <p:txBody>
          <a:bodyPr>
            <a:normAutofit fontScale="92500"/>
          </a:bodyPr>
          <a:lstStyle/>
          <a:p>
            <a:r>
              <a:rPr lang="en-US" dirty="0"/>
              <a:t>Process used to demonstrate how the program curriculum is evolved and periodically </a:t>
            </a:r>
            <a:r>
              <a:rPr lang="en-US" dirty="0" smtClean="0"/>
              <a:t>reviewed (10): </a:t>
            </a:r>
            <a:r>
              <a:rPr lang="en-US" i="1" dirty="0" smtClean="0">
                <a:solidFill>
                  <a:srgbClr val="FF0000"/>
                </a:solidFill>
              </a:rPr>
              <a:t>Process of designing curriculum</a:t>
            </a:r>
            <a:endParaRPr lang="en-US" i="1" dirty="0">
              <a:solidFill>
                <a:srgbClr val="FF0000"/>
              </a:solidFill>
            </a:endParaRPr>
          </a:p>
          <a:p>
            <a:r>
              <a:rPr lang="en-US" dirty="0"/>
              <a:t>considering the POs and PSOs. </a:t>
            </a:r>
            <a:r>
              <a:rPr lang="en-US" i="1" dirty="0"/>
              <a:t>Also consider the involvement of the Industry</a:t>
            </a:r>
            <a:r>
              <a:rPr lang="en-US" i="1" dirty="0" smtClean="0"/>
              <a:t>. </a:t>
            </a:r>
          </a:p>
          <a:p>
            <a:r>
              <a:rPr lang="en-US" dirty="0"/>
              <a:t>Refer to SAR: Expectation in 2.1.2 &amp; 2.1.3 is that the curriculum is well balanced structure </a:t>
            </a:r>
            <a:r>
              <a:rPr lang="en-US" dirty="0" smtClean="0"/>
              <a:t>&amp;appropriate </a:t>
            </a:r>
            <a:r>
              <a:rPr lang="en-US" dirty="0"/>
              <a:t>for a degree program</a:t>
            </a:r>
            <a:r>
              <a:rPr lang="en-US" dirty="0" smtClean="0"/>
              <a:t>. (5): </a:t>
            </a:r>
            <a:r>
              <a:rPr lang="en-US" i="1" dirty="0" smtClean="0">
                <a:solidFill>
                  <a:srgbClr val="FF0000"/>
                </a:solidFill>
              </a:rPr>
              <a:t>Structure</a:t>
            </a:r>
          </a:p>
          <a:p>
            <a:r>
              <a:rPr lang="en-US" dirty="0"/>
              <a:t>Refer to SAR: Expectation in 2.1.2 &amp; 2.1.3 is that the curriculum is well balanced structure </a:t>
            </a:r>
            <a:r>
              <a:rPr lang="en-US" dirty="0" smtClean="0"/>
              <a:t>&amp; appropriate </a:t>
            </a:r>
            <a:r>
              <a:rPr lang="en-US" dirty="0"/>
              <a:t>for a degree </a:t>
            </a:r>
            <a:r>
              <a:rPr lang="en-US" dirty="0" smtClean="0"/>
              <a:t>program(5): </a:t>
            </a:r>
            <a:r>
              <a:rPr lang="en-US" i="1" dirty="0" smtClean="0">
                <a:solidFill>
                  <a:srgbClr val="FF0000"/>
                </a:solidFill>
              </a:rPr>
              <a:t>Components</a:t>
            </a:r>
          </a:p>
          <a:p>
            <a:r>
              <a:rPr lang="en-US" dirty="0"/>
              <a:t>Process used to identify extent of compliance of curriculum for </a:t>
            </a:r>
            <a:r>
              <a:rPr lang="en-US" dirty="0" smtClean="0"/>
              <a:t>attaining POs and PSOs(10): </a:t>
            </a:r>
            <a:r>
              <a:rPr lang="en-US" dirty="0" smtClean="0">
                <a:solidFill>
                  <a:srgbClr val="FF0000"/>
                </a:solidFill>
              </a:rPr>
              <a:t>Extent of compliance </a:t>
            </a:r>
            <a:r>
              <a:rPr lang="en-IN" dirty="0">
                <a:solidFill>
                  <a:srgbClr val="FF0000"/>
                </a:solidFill>
              </a:rPr>
              <a:t>curriculum for attaining </a:t>
            </a:r>
            <a:r>
              <a:rPr lang="en-IN" dirty="0" smtClean="0">
                <a:solidFill>
                  <a:srgbClr val="FF0000"/>
                </a:solidFill>
              </a:rPr>
              <a:t>the Program </a:t>
            </a:r>
            <a:r>
              <a:rPr lang="en-IN" dirty="0">
                <a:solidFill>
                  <a:srgbClr val="FF0000"/>
                </a:solidFill>
              </a:rPr>
              <a:t>Outcomes(POs) </a:t>
            </a:r>
            <a:r>
              <a:rPr lang="en-IN" dirty="0" smtClean="0">
                <a:solidFill>
                  <a:srgbClr val="FF0000"/>
                </a:solidFill>
              </a:rPr>
              <a:t>&amp;Program </a:t>
            </a:r>
            <a:r>
              <a:rPr lang="en-IN" dirty="0">
                <a:solidFill>
                  <a:srgbClr val="FF0000"/>
                </a:solidFill>
              </a:rPr>
              <a:t>Specific Outcomes(PSOs)</a:t>
            </a:r>
            <a:endParaRPr lang="en-US" dirty="0" smtClean="0">
              <a:solidFill>
                <a:srgbClr val="FF0000"/>
              </a:solidFill>
            </a:endParaRPr>
          </a:p>
        </p:txBody>
      </p:sp>
    </p:spTree>
    <p:extLst>
      <p:ext uri="{BB962C8B-B14F-4D97-AF65-F5344CB8AC3E}">
        <p14:creationId xmlns:p14="http://schemas.microsoft.com/office/powerpoint/2010/main" val="412031895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34002"/>
          </a:xfrm>
        </p:spPr>
        <p:txBody>
          <a:bodyPr/>
          <a:lstStyle/>
          <a:p>
            <a:pPr algn="ctr"/>
            <a:r>
              <a:rPr lang="en-US" b="1" dirty="0" smtClean="0"/>
              <a:t>Framework for Addressing Parameters</a:t>
            </a:r>
            <a:endParaRPr lang="en-IN" b="1" dirty="0"/>
          </a:p>
        </p:txBody>
      </p:sp>
      <p:graphicFrame>
        <p:nvGraphicFramePr>
          <p:cNvPr id="4" name="Content Placeholder 3"/>
          <p:cNvGraphicFramePr>
            <a:graphicFrameLocks noGrp="1"/>
          </p:cNvGraphicFramePr>
          <p:nvPr>
            <p:ph idx="1"/>
            <p:extLst/>
          </p:nvPr>
        </p:nvGraphicFramePr>
        <p:xfrm>
          <a:off x="581891" y="1701339"/>
          <a:ext cx="11175999" cy="4876800"/>
        </p:xfrm>
        <a:graphic>
          <a:graphicData uri="http://schemas.openxmlformats.org/drawingml/2006/table">
            <a:tbl>
              <a:tblPr firstRow="1" bandRow="1">
                <a:tableStyleId>{5C22544A-7EE6-4342-B048-85BDC9FD1C3A}</a:tableStyleId>
              </a:tblPr>
              <a:tblGrid>
                <a:gridCol w="2564541">
                  <a:extLst>
                    <a:ext uri="{9D8B030D-6E8A-4147-A177-3AD203B41FA5}">
                      <a16:colId xmlns="" xmlns:a16="http://schemas.microsoft.com/office/drawing/2014/main" val="766082641"/>
                    </a:ext>
                  </a:extLst>
                </a:gridCol>
                <a:gridCol w="3023458">
                  <a:extLst>
                    <a:ext uri="{9D8B030D-6E8A-4147-A177-3AD203B41FA5}">
                      <a16:colId xmlns="" xmlns:a16="http://schemas.microsoft.com/office/drawing/2014/main" val="1616090844"/>
                    </a:ext>
                  </a:extLst>
                </a:gridCol>
                <a:gridCol w="2679884">
                  <a:extLst>
                    <a:ext uri="{9D8B030D-6E8A-4147-A177-3AD203B41FA5}">
                      <a16:colId xmlns="" xmlns:a16="http://schemas.microsoft.com/office/drawing/2014/main" val="994891749"/>
                    </a:ext>
                  </a:extLst>
                </a:gridCol>
                <a:gridCol w="2908116">
                  <a:extLst>
                    <a:ext uri="{9D8B030D-6E8A-4147-A177-3AD203B41FA5}">
                      <a16:colId xmlns="" xmlns:a16="http://schemas.microsoft.com/office/drawing/2014/main" val="779730616"/>
                    </a:ext>
                  </a:extLst>
                </a:gridCol>
              </a:tblGrid>
              <a:tr h="370840">
                <a:tc>
                  <a:txBody>
                    <a:bodyPr/>
                    <a:lstStyle/>
                    <a:p>
                      <a:r>
                        <a:rPr lang="en-US" sz="2200" dirty="0" smtClean="0"/>
                        <a:t>Input</a:t>
                      </a:r>
                      <a:endParaRPr lang="en-IN" sz="2200" dirty="0"/>
                    </a:p>
                  </a:txBody>
                  <a:tcPr/>
                </a:tc>
                <a:tc>
                  <a:txBody>
                    <a:bodyPr/>
                    <a:lstStyle/>
                    <a:p>
                      <a:r>
                        <a:rPr lang="en-US" sz="2200" dirty="0" smtClean="0"/>
                        <a:t>Process</a:t>
                      </a:r>
                      <a:endParaRPr lang="en-IN" sz="2200" dirty="0"/>
                    </a:p>
                  </a:txBody>
                  <a:tcPr/>
                </a:tc>
                <a:tc>
                  <a:txBody>
                    <a:bodyPr/>
                    <a:lstStyle/>
                    <a:p>
                      <a:r>
                        <a:rPr lang="en-US" sz="2200" dirty="0" smtClean="0"/>
                        <a:t>Outcomes</a:t>
                      </a:r>
                      <a:endParaRPr lang="en-IN" sz="2200" dirty="0"/>
                    </a:p>
                  </a:txBody>
                  <a:tcPr/>
                </a:tc>
                <a:tc>
                  <a:txBody>
                    <a:bodyPr/>
                    <a:lstStyle/>
                    <a:p>
                      <a:r>
                        <a:rPr lang="en-US" sz="2200" dirty="0" smtClean="0"/>
                        <a:t>Impact</a:t>
                      </a:r>
                      <a:endParaRPr lang="en-IN" sz="2200" dirty="0"/>
                    </a:p>
                  </a:txBody>
                  <a:tcPr/>
                </a:tc>
                <a:extLst>
                  <a:ext uri="{0D108BD9-81ED-4DB2-BD59-A6C34878D82A}">
                    <a16:rowId xmlns="" xmlns:a16="http://schemas.microsoft.com/office/drawing/2014/main" val="598473818"/>
                  </a:ext>
                </a:extLst>
              </a:tr>
              <a:tr h="370840">
                <a:tc>
                  <a:txBody>
                    <a:bodyPr/>
                    <a:lstStyle/>
                    <a:p>
                      <a:r>
                        <a:rPr lang="en-US" sz="2200" dirty="0" smtClean="0"/>
                        <a:t>Source of the content which is open for public viewing in their portals</a:t>
                      </a:r>
                      <a:endParaRPr lang="en-IN" sz="2200" dirty="0"/>
                    </a:p>
                  </a:txBody>
                  <a:tcPr/>
                </a:tc>
                <a:tc>
                  <a:txBody>
                    <a:bodyPr/>
                    <a:lstStyle/>
                    <a:p>
                      <a:pPr marL="285750" indent="-285750">
                        <a:buFont typeface="Arial" panose="020B0604020202020204" pitchFamily="34" charset="0"/>
                        <a:buChar char="•"/>
                      </a:pPr>
                      <a:r>
                        <a:rPr lang="en-US" sz="2200" dirty="0" smtClean="0"/>
                        <a:t>Transparent, responsible and inclusive methods of functioning</a:t>
                      </a:r>
                    </a:p>
                    <a:p>
                      <a:pPr marL="285750" indent="-285750">
                        <a:buFont typeface="Arial" panose="020B0604020202020204" pitchFamily="34" charset="0"/>
                        <a:buChar char="•"/>
                      </a:pPr>
                      <a:r>
                        <a:rPr lang="en-US" sz="2200" dirty="0" smtClean="0"/>
                        <a:t>Expanding access to high-quality Technical and Vocational Education and Training</a:t>
                      </a:r>
                      <a:endParaRPr lang="en-IN" sz="2200" dirty="0"/>
                    </a:p>
                  </a:txBody>
                  <a:tcPr/>
                </a:tc>
                <a:tc>
                  <a:txBody>
                    <a:bodyPr/>
                    <a:lstStyle/>
                    <a:p>
                      <a:pPr marL="285750" indent="-285750">
                        <a:buFont typeface="Arial" panose="020B0604020202020204" pitchFamily="34" charset="0"/>
                        <a:buChar char="•"/>
                      </a:pPr>
                      <a:r>
                        <a:rPr lang="en-US" sz="2200" dirty="0" smtClean="0"/>
                        <a:t>Innovative Ideas/ways of exercising policies/patents/ high impact publications, books</a:t>
                      </a:r>
                    </a:p>
                    <a:p>
                      <a:pPr marL="285750" indent="-285750">
                        <a:buFont typeface="Arial" panose="020B0604020202020204" pitchFamily="34" charset="0"/>
                        <a:buChar char="•"/>
                      </a:pPr>
                      <a:r>
                        <a:rPr lang="en-US" sz="2200" dirty="0" smtClean="0"/>
                        <a:t>Teaching content contextualized leading to real-world skilling in the learners</a:t>
                      </a:r>
                    </a:p>
                    <a:p>
                      <a:endParaRPr lang="en-IN" sz="2200" dirty="0"/>
                    </a:p>
                  </a:txBody>
                  <a:tcPr/>
                </a:tc>
                <a:tc>
                  <a:txBody>
                    <a:bodyPr/>
                    <a:lstStyle/>
                    <a:p>
                      <a:pPr marL="342900" indent="-342900">
                        <a:buFont typeface="Arial" panose="020B0604020202020204" pitchFamily="34" charset="0"/>
                        <a:buChar char="•"/>
                      </a:pPr>
                      <a:r>
                        <a:rPr lang="en-US" sz="2200" dirty="0" smtClean="0"/>
                        <a:t>Rise</a:t>
                      </a:r>
                      <a:r>
                        <a:rPr lang="en-US" sz="2200" baseline="0" dirty="0" smtClean="0"/>
                        <a:t> of / involvement in entrepreneurship/ innovation</a:t>
                      </a:r>
                    </a:p>
                    <a:p>
                      <a:pPr marL="342900" indent="-342900">
                        <a:buFont typeface="Arial" panose="020B0604020202020204" pitchFamily="34" charset="0"/>
                        <a:buChar char="•"/>
                      </a:pPr>
                      <a:r>
                        <a:rPr lang="en-US" sz="2200" baseline="0" dirty="0" smtClean="0"/>
                        <a:t>Awards/recognitions/Invention/Wealth generation</a:t>
                      </a:r>
                    </a:p>
                    <a:p>
                      <a:pPr marL="342900" indent="-342900">
                        <a:buFont typeface="Arial" panose="020B0604020202020204" pitchFamily="34" charset="0"/>
                        <a:buChar char="•"/>
                      </a:pPr>
                      <a:r>
                        <a:rPr lang="en-US" sz="2200" baseline="0" dirty="0" smtClean="0"/>
                        <a:t> Prepare students for more meaningful and satisfying lives and work roles and enable economic independence</a:t>
                      </a:r>
                      <a:endParaRPr lang="en-IN" sz="2200" dirty="0"/>
                    </a:p>
                  </a:txBody>
                  <a:tcPr/>
                </a:tc>
                <a:extLst>
                  <a:ext uri="{0D108BD9-81ED-4DB2-BD59-A6C34878D82A}">
                    <a16:rowId xmlns="" xmlns:a16="http://schemas.microsoft.com/office/drawing/2014/main" val="1859456552"/>
                  </a:ext>
                </a:extLst>
              </a:tr>
            </a:tbl>
          </a:graphicData>
        </a:graphic>
      </p:graphicFrame>
      <p:sp>
        <p:nvSpPr>
          <p:cNvPr id="5" name="TextBox 4"/>
          <p:cNvSpPr txBox="1"/>
          <p:nvPr/>
        </p:nvSpPr>
        <p:spPr>
          <a:xfrm>
            <a:off x="838200" y="1193260"/>
            <a:ext cx="2835564" cy="584775"/>
          </a:xfrm>
          <a:prstGeom prst="rect">
            <a:avLst/>
          </a:prstGeom>
          <a:noFill/>
        </p:spPr>
        <p:txBody>
          <a:bodyPr wrap="square" rtlCol="0">
            <a:spAutoFit/>
          </a:bodyPr>
          <a:lstStyle/>
          <a:p>
            <a:r>
              <a:rPr lang="en-US" sz="3200" dirty="0" smtClean="0">
                <a:solidFill>
                  <a:srgbClr val="7030A0"/>
                </a:solidFill>
              </a:rPr>
              <a:t>Curriculum</a:t>
            </a:r>
            <a:endParaRPr lang="en-IN" sz="3200" dirty="0">
              <a:solidFill>
                <a:srgbClr val="7030A0"/>
              </a:solidFill>
            </a:endParaRPr>
          </a:p>
        </p:txBody>
      </p:sp>
    </p:spTree>
    <p:extLst>
      <p:ext uri="{BB962C8B-B14F-4D97-AF65-F5344CB8AC3E}">
        <p14:creationId xmlns:p14="http://schemas.microsoft.com/office/powerpoint/2010/main" val="313091295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34002"/>
          </a:xfrm>
        </p:spPr>
        <p:txBody>
          <a:bodyPr/>
          <a:lstStyle/>
          <a:p>
            <a:pPr algn="ctr"/>
            <a:r>
              <a:rPr lang="en-US" b="1" dirty="0" smtClean="0"/>
              <a:t>Framework for Addressing Parameters</a:t>
            </a:r>
            <a:endParaRPr lang="en-IN" b="1" dirty="0"/>
          </a:p>
        </p:txBody>
      </p:sp>
      <p:graphicFrame>
        <p:nvGraphicFramePr>
          <p:cNvPr id="4" name="Content Placeholder 3"/>
          <p:cNvGraphicFramePr>
            <a:graphicFrameLocks noGrp="1"/>
          </p:cNvGraphicFramePr>
          <p:nvPr>
            <p:ph idx="1"/>
            <p:extLst/>
          </p:nvPr>
        </p:nvGraphicFramePr>
        <p:xfrm>
          <a:off x="581891" y="1701339"/>
          <a:ext cx="11175999" cy="4876800"/>
        </p:xfrm>
        <a:graphic>
          <a:graphicData uri="http://schemas.openxmlformats.org/drawingml/2006/table">
            <a:tbl>
              <a:tblPr firstRow="1" bandRow="1">
                <a:tableStyleId>{5C22544A-7EE6-4342-B048-85BDC9FD1C3A}</a:tableStyleId>
              </a:tblPr>
              <a:tblGrid>
                <a:gridCol w="2564541">
                  <a:extLst>
                    <a:ext uri="{9D8B030D-6E8A-4147-A177-3AD203B41FA5}">
                      <a16:colId xmlns="" xmlns:a16="http://schemas.microsoft.com/office/drawing/2014/main" val="766082641"/>
                    </a:ext>
                  </a:extLst>
                </a:gridCol>
                <a:gridCol w="3023458">
                  <a:extLst>
                    <a:ext uri="{9D8B030D-6E8A-4147-A177-3AD203B41FA5}">
                      <a16:colId xmlns="" xmlns:a16="http://schemas.microsoft.com/office/drawing/2014/main" val="1616090844"/>
                    </a:ext>
                  </a:extLst>
                </a:gridCol>
                <a:gridCol w="2679884">
                  <a:extLst>
                    <a:ext uri="{9D8B030D-6E8A-4147-A177-3AD203B41FA5}">
                      <a16:colId xmlns="" xmlns:a16="http://schemas.microsoft.com/office/drawing/2014/main" val="994891749"/>
                    </a:ext>
                  </a:extLst>
                </a:gridCol>
                <a:gridCol w="2908116">
                  <a:extLst>
                    <a:ext uri="{9D8B030D-6E8A-4147-A177-3AD203B41FA5}">
                      <a16:colId xmlns="" xmlns:a16="http://schemas.microsoft.com/office/drawing/2014/main" val="779730616"/>
                    </a:ext>
                  </a:extLst>
                </a:gridCol>
              </a:tblGrid>
              <a:tr h="370840">
                <a:tc>
                  <a:txBody>
                    <a:bodyPr/>
                    <a:lstStyle/>
                    <a:p>
                      <a:r>
                        <a:rPr lang="en-US" sz="2200" dirty="0" smtClean="0"/>
                        <a:t>Input</a:t>
                      </a:r>
                      <a:endParaRPr lang="en-IN" sz="2200" dirty="0"/>
                    </a:p>
                  </a:txBody>
                  <a:tcPr/>
                </a:tc>
                <a:tc>
                  <a:txBody>
                    <a:bodyPr/>
                    <a:lstStyle/>
                    <a:p>
                      <a:r>
                        <a:rPr lang="en-US" sz="2200" dirty="0" smtClean="0"/>
                        <a:t>Process</a:t>
                      </a:r>
                      <a:endParaRPr lang="en-IN" sz="2200" dirty="0"/>
                    </a:p>
                  </a:txBody>
                  <a:tcPr/>
                </a:tc>
                <a:tc>
                  <a:txBody>
                    <a:bodyPr/>
                    <a:lstStyle/>
                    <a:p>
                      <a:r>
                        <a:rPr lang="en-US" sz="2200" dirty="0" smtClean="0"/>
                        <a:t>Outcomes</a:t>
                      </a:r>
                      <a:endParaRPr lang="en-IN" sz="2200" dirty="0"/>
                    </a:p>
                  </a:txBody>
                  <a:tcPr/>
                </a:tc>
                <a:tc>
                  <a:txBody>
                    <a:bodyPr/>
                    <a:lstStyle/>
                    <a:p>
                      <a:r>
                        <a:rPr lang="en-US" sz="2200" dirty="0" smtClean="0"/>
                        <a:t>Impact</a:t>
                      </a:r>
                      <a:endParaRPr lang="en-IN" sz="2200" dirty="0"/>
                    </a:p>
                  </a:txBody>
                  <a:tcPr/>
                </a:tc>
                <a:extLst>
                  <a:ext uri="{0D108BD9-81ED-4DB2-BD59-A6C34878D82A}">
                    <a16:rowId xmlns="" xmlns:a16="http://schemas.microsoft.com/office/drawing/2014/main" val="598473818"/>
                  </a:ext>
                </a:extLst>
              </a:tr>
              <a:tr h="370840">
                <a:tc>
                  <a:txBody>
                    <a:bodyPr/>
                    <a:lstStyle/>
                    <a:p>
                      <a:r>
                        <a:rPr lang="en-US" sz="2200" dirty="0" smtClean="0"/>
                        <a:t>Source of the content which is open for public viewing in their portals</a:t>
                      </a:r>
                      <a:endParaRPr lang="en-IN" sz="2200" dirty="0"/>
                    </a:p>
                  </a:txBody>
                  <a:tcPr/>
                </a:tc>
                <a:tc>
                  <a:txBody>
                    <a:bodyPr/>
                    <a:lstStyle/>
                    <a:p>
                      <a:pPr marL="285750" indent="-285750">
                        <a:buFont typeface="Arial" panose="020B0604020202020204" pitchFamily="34" charset="0"/>
                        <a:buChar char="•"/>
                      </a:pPr>
                      <a:r>
                        <a:rPr lang="en-US" sz="2200" b="1" dirty="0" smtClean="0">
                          <a:solidFill>
                            <a:srgbClr val="7030A0"/>
                          </a:solidFill>
                        </a:rPr>
                        <a:t>Emphasizing the importance of enabling life-long learning focused on skilling, reskilling and upskilling especially for vulnerable groups</a:t>
                      </a:r>
                    </a:p>
                    <a:p>
                      <a:pPr marL="285750" indent="-285750">
                        <a:buFont typeface="Arial" panose="020B0604020202020204" pitchFamily="34" charset="0"/>
                        <a:buChar char="•"/>
                      </a:pPr>
                      <a:r>
                        <a:rPr lang="en-US" sz="2200" b="1" dirty="0" smtClean="0">
                          <a:solidFill>
                            <a:srgbClr val="7030A0"/>
                          </a:solidFill>
                        </a:rPr>
                        <a:t>Encourage mobility of students, scholars, across higher education institutions</a:t>
                      </a:r>
                    </a:p>
                    <a:p>
                      <a:pPr marL="285750" indent="-285750">
                        <a:buFont typeface="Arial" panose="020B0604020202020204" pitchFamily="34" charset="0"/>
                        <a:buChar char="•"/>
                      </a:pPr>
                      <a:endParaRPr lang="en-IN" sz="2200" b="1" dirty="0">
                        <a:solidFill>
                          <a:srgbClr val="7030A0"/>
                        </a:solidFill>
                      </a:endParaRPr>
                    </a:p>
                  </a:txBody>
                  <a:tcPr/>
                </a:tc>
                <a:tc>
                  <a:txBody>
                    <a:bodyPr/>
                    <a:lstStyle/>
                    <a:p>
                      <a:pPr marL="285750" indent="-285750">
                        <a:buFont typeface="Arial" panose="020B0604020202020204" pitchFamily="34" charset="0"/>
                        <a:buChar char="•"/>
                      </a:pPr>
                      <a:r>
                        <a:rPr lang="en-US" sz="2200" b="1" dirty="0" smtClean="0">
                          <a:solidFill>
                            <a:srgbClr val="7030A0"/>
                          </a:solidFill>
                        </a:rPr>
                        <a:t>Enable personal accomplishment and enlightenment, constructive public engagement, and productive contribution to society</a:t>
                      </a:r>
                    </a:p>
                    <a:p>
                      <a:pPr marL="285750" indent="-285750">
                        <a:buFont typeface="Arial" panose="020B0604020202020204" pitchFamily="34" charset="0"/>
                        <a:buChar char="•"/>
                      </a:pPr>
                      <a:r>
                        <a:rPr lang="en-US" sz="2200" b="1" dirty="0" smtClean="0">
                          <a:solidFill>
                            <a:srgbClr val="7030A0"/>
                          </a:solidFill>
                        </a:rPr>
                        <a:t>Multidisciplinary and holistic education</a:t>
                      </a:r>
                    </a:p>
                    <a:p>
                      <a:endParaRPr lang="en-IN" sz="2200" dirty="0"/>
                    </a:p>
                  </a:txBody>
                  <a:tcPr/>
                </a:tc>
                <a:tc>
                  <a:txBody>
                    <a:bodyPr/>
                    <a:lstStyle/>
                    <a:p>
                      <a:pPr marL="342900" indent="-342900">
                        <a:buFont typeface="Arial" panose="020B0604020202020204" pitchFamily="34" charset="0"/>
                        <a:buChar char="•"/>
                      </a:pPr>
                      <a:r>
                        <a:rPr lang="en-US" sz="2200" dirty="0" smtClean="0"/>
                        <a:t>Rise</a:t>
                      </a:r>
                      <a:r>
                        <a:rPr lang="en-US" sz="2200" baseline="0" dirty="0" smtClean="0"/>
                        <a:t> of / involvement in entrepreneurship/ innovation</a:t>
                      </a:r>
                    </a:p>
                    <a:p>
                      <a:pPr marL="342900" indent="-342900">
                        <a:buFont typeface="Arial" panose="020B0604020202020204" pitchFamily="34" charset="0"/>
                        <a:buChar char="•"/>
                      </a:pPr>
                      <a:r>
                        <a:rPr lang="en-US" sz="2200" baseline="0" dirty="0" smtClean="0"/>
                        <a:t>Awards/recognitions/Invention/Wealth generation</a:t>
                      </a:r>
                    </a:p>
                    <a:p>
                      <a:pPr marL="342900" indent="-342900">
                        <a:buFont typeface="Arial" panose="020B0604020202020204" pitchFamily="34" charset="0"/>
                        <a:buChar char="•"/>
                      </a:pPr>
                      <a:r>
                        <a:rPr lang="en-US" sz="2200" baseline="0" dirty="0" smtClean="0"/>
                        <a:t> Prepare students for more meaningful and satisfying lives and work roles and enable economic independence</a:t>
                      </a:r>
                      <a:endParaRPr lang="en-IN" sz="2200" dirty="0"/>
                    </a:p>
                  </a:txBody>
                  <a:tcPr/>
                </a:tc>
                <a:extLst>
                  <a:ext uri="{0D108BD9-81ED-4DB2-BD59-A6C34878D82A}">
                    <a16:rowId xmlns="" xmlns:a16="http://schemas.microsoft.com/office/drawing/2014/main" val="1859456552"/>
                  </a:ext>
                </a:extLst>
              </a:tr>
            </a:tbl>
          </a:graphicData>
        </a:graphic>
      </p:graphicFrame>
      <p:sp>
        <p:nvSpPr>
          <p:cNvPr id="5" name="TextBox 4"/>
          <p:cNvSpPr txBox="1"/>
          <p:nvPr/>
        </p:nvSpPr>
        <p:spPr>
          <a:xfrm>
            <a:off x="838200" y="1193260"/>
            <a:ext cx="2835564" cy="584775"/>
          </a:xfrm>
          <a:prstGeom prst="rect">
            <a:avLst/>
          </a:prstGeom>
          <a:noFill/>
        </p:spPr>
        <p:txBody>
          <a:bodyPr wrap="square" rtlCol="0">
            <a:spAutoFit/>
          </a:bodyPr>
          <a:lstStyle/>
          <a:p>
            <a:r>
              <a:rPr lang="en-US" sz="3200" dirty="0" smtClean="0">
                <a:solidFill>
                  <a:srgbClr val="7030A0"/>
                </a:solidFill>
              </a:rPr>
              <a:t>Curriculum</a:t>
            </a:r>
            <a:endParaRPr lang="en-IN" sz="3200" dirty="0">
              <a:solidFill>
                <a:srgbClr val="7030A0"/>
              </a:solidFill>
            </a:endParaRPr>
          </a:p>
        </p:txBody>
      </p:sp>
    </p:spTree>
    <p:extLst>
      <p:ext uri="{BB962C8B-B14F-4D97-AF65-F5344CB8AC3E}">
        <p14:creationId xmlns:p14="http://schemas.microsoft.com/office/powerpoint/2010/main" val="8485045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2690"/>
            <a:ext cx="10515600" cy="734002"/>
          </a:xfrm>
        </p:spPr>
        <p:txBody>
          <a:bodyPr/>
          <a:lstStyle/>
          <a:p>
            <a:pPr algn="ctr"/>
            <a:r>
              <a:rPr lang="en-US" b="1" dirty="0" smtClean="0"/>
              <a:t>Framework for Addressing Parameters</a:t>
            </a:r>
            <a:endParaRPr lang="en-IN" b="1" dirty="0"/>
          </a:p>
        </p:txBody>
      </p:sp>
      <p:graphicFrame>
        <p:nvGraphicFramePr>
          <p:cNvPr id="4" name="Content Placeholder 3"/>
          <p:cNvGraphicFramePr>
            <a:graphicFrameLocks noGrp="1"/>
          </p:cNvGraphicFramePr>
          <p:nvPr>
            <p:ph idx="1"/>
            <p:extLst/>
          </p:nvPr>
        </p:nvGraphicFramePr>
        <p:xfrm>
          <a:off x="637309" y="1405776"/>
          <a:ext cx="11175999" cy="5699760"/>
        </p:xfrm>
        <a:graphic>
          <a:graphicData uri="http://schemas.openxmlformats.org/drawingml/2006/table">
            <a:tbl>
              <a:tblPr firstRow="1" bandRow="1">
                <a:tableStyleId>{5C22544A-7EE6-4342-B048-85BDC9FD1C3A}</a:tableStyleId>
              </a:tblPr>
              <a:tblGrid>
                <a:gridCol w="2564541">
                  <a:extLst>
                    <a:ext uri="{9D8B030D-6E8A-4147-A177-3AD203B41FA5}">
                      <a16:colId xmlns="" xmlns:a16="http://schemas.microsoft.com/office/drawing/2014/main" val="766082641"/>
                    </a:ext>
                  </a:extLst>
                </a:gridCol>
                <a:gridCol w="3023458">
                  <a:extLst>
                    <a:ext uri="{9D8B030D-6E8A-4147-A177-3AD203B41FA5}">
                      <a16:colId xmlns="" xmlns:a16="http://schemas.microsoft.com/office/drawing/2014/main" val="1616090844"/>
                    </a:ext>
                  </a:extLst>
                </a:gridCol>
                <a:gridCol w="2679884">
                  <a:extLst>
                    <a:ext uri="{9D8B030D-6E8A-4147-A177-3AD203B41FA5}">
                      <a16:colId xmlns="" xmlns:a16="http://schemas.microsoft.com/office/drawing/2014/main" val="994891749"/>
                    </a:ext>
                  </a:extLst>
                </a:gridCol>
                <a:gridCol w="2908116">
                  <a:extLst>
                    <a:ext uri="{9D8B030D-6E8A-4147-A177-3AD203B41FA5}">
                      <a16:colId xmlns="" xmlns:a16="http://schemas.microsoft.com/office/drawing/2014/main" val="779730616"/>
                    </a:ext>
                  </a:extLst>
                </a:gridCol>
              </a:tblGrid>
              <a:tr h="370840">
                <a:tc>
                  <a:txBody>
                    <a:bodyPr/>
                    <a:lstStyle/>
                    <a:p>
                      <a:r>
                        <a:rPr lang="en-US" sz="2200" dirty="0" smtClean="0"/>
                        <a:t>Input</a:t>
                      </a:r>
                      <a:endParaRPr lang="en-IN" sz="2200" dirty="0"/>
                    </a:p>
                  </a:txBody>
                  <a:tcPr/>
                </a:tc>
                <a:tc>
                  <a:txBody>
                    <a:bodyPr/>
                    <a:lstStyle/>
                    <a:p>
                      <a:r>
                        <a:rPr lang="en-US" sz="2200" dirty="0" smtClean="0"/>
                        <a:t>Process</a:t>
                      </a:r>
                      <a:endParaRPr lang="en-IN" sz="2200" dirty="0"/>
                    </a:p>
                  </a:txBody>
                  <a:tcPr/>
                </a:tc>
                <a:tc>
                  <a:txBody>
                    <a:bodyPr/>
                    <a:lstStyle/>
                    <a:p>
                      <a:r>
                        <a:rPr lang="en-US" sz="2200" dirty="0" smtClean="0"/>
                        <a:t>Outcomes</a:t>
                      </a:r>
                      <a:endParaRPr lang="en-IN" sz="2200" dirty="0"/>
                    </a:p>
                  </a:txBody>
                  <a:tcPr/>
                </a:tc>
                <a:tc>
                  <a:txBody>
                    <a:bodyPr/>
                    <a:lstStyle/>
                    <a:p>
                      <a:r>
                        <a:rPr lang="en-US" sz="2200" dirty="0" smtClean="0"/>
                        <a:t>Impact</a:t>
                      </a:r>
                      <a:endParaRPr lang="en-IN" sz="2200" dirty="0"/>
                    </a:p>
                  </a:txBody>
                  <a:tcPr/>
                </a:tc>
                <a:extLst>
                  <a:ext uri="{0D108BD9-81ED-4DB2-BD59-A6C34878D82A}">
                    <a16:rowId xmlns="" xmlns:a16="http://schemas.microsoft.com/office/drawing/2014/main" val="598473818"/>
                  </a:ext>
                </a:extLst>
              </a:tr>
              <a:tr h="370840">
                <a:tc>
                  <a:txBody>
                    <a:bodyPr/>
                    <a:lstStyle/>
                    <a:p>
                      <a:r>
                        <a:rPr lang="en-US" sz="2000" dirty="0" smtClean="0"/>
                        <a:t>Application received</a:t>
                      </a:r>
                      <a:endParaRPr lang="en-IN" sz="2000" dirty="0"/>
                    </a:p>
                  </a:txBody>
                  <a:tcPr/>
                </a:tc>
                <a:tc>
                  <a:txBody>
                    <a:bodyPr/>
                    <a:lstStyle/>
                    <a:p>
                      <a:pPr marL="285750" indent="-285750">
                        <a:buFont typeface="Arial" panose="020B0604020202020204" pitchFamily="34" charset="0"/>
                        <a:buChar char="•"/>
                      </a:pPr>
                      <a:r>
                        <a:rPr lang="en-US" sz="2000" dirty="0" smtClean="0"/>
                        <a:t>Shortlisting procedure</a:t>
                      </a:r>
                    </a:p>
                    <a:p>
                      <a:pPr marL="285750" indent="-285750">
                        <a:buFont typeface="Arial" panose="020B0604020202020204" pitchFamily="34" charset="0"/>
                        <a:buChar char="•"/>
                      </a:pPr>
                      <a:r>
                        <a:rPr lang="en-US" sz="2000" dirty="0" smtClean="0"/>
                        <a:t>Personality aspects</a:t>
                      </a:r>
                    </a:p>
                    <a:p>
                      <a:pPr marL="285750" indent="-285750">
                        <a:buFont typeface="Arial" panose="020B0604020202020204" pitchFamily="34" charset="0"/>
                        <a:buChar char="•"/>
                      </a:pPr>
                      <a:r>
                        <a:rPr lang="en-US" sz="2000" dirty="0" smtClean="0"/>
                        <a:t>Pedagogy</a:t>
                      </a:r>
                    </a:p>
                    <a:p>
                      <a:pPr marL="285750" indent="-285750">
                        <a:buFont typeface="Arial" panose="020B0604020202020204" pitchFamily="34" charset="0"/>
                        <a:buChar char="•"/>
                      </a:pPr>
                      <a:r>
                        <a:rPr lang="en-US" sz="2000" dirty="0" smtClean="0"/>
                        <a:t>R &amp; D aptitude</a:t>
                      </a:r>
                    </a:p>
                    <a:p>
                      <a:pPr marL="285750" indent="-285750">
                        <a:buFont typeface="Arial" panose="020B0604020202020204" pitchFamily="34" charset="0"/>
                        <a:buChar char="•"/>
                      </a:pPr>
                      <a:r>
                        <a:rPr lang="en-US" sz="2000" dirty="0" smtClean="0"/>
                        <a:t>Constitution</a:t>
                      </a:r>
                      <a:r>
                        <a:rPr lang="en-US" sz="2000" baseline="0" dirty="0" smtClean="0"/>
                        <a:t> of selection committee</a:t>
                      </a:r>
                    </a:p>
                    <a:p>
                      <a:pPr marL="285750" indent="-285750">
                        <a:buFont typeface="Arial" panose="020B0604020202020204" pitchFamily="34" charset="0"/>
                        <a:buChar char="•"/>
                      </a:pPr>
                      <a:r>
                        <a:rPr lang="en-US" sz="2000" baseline="0" dirty="0" smtClean="0"/>
                        <a:t>Integrated score with appropriate weightages </a:t>
                      </a:r>
                    </a:p>
                    <a:p>
                      <a:pPr marL="285750" indent="-285750">
                        <a:buFont typeface="Arial" panose="020B0604020202020204" pitchFamily="34" charset="0"/>
                        <a:buChar char="•"/>
                      </a:pPr>
                      <a:r>
                        <a:rPr lang="en-US" sz="2000" baseline="0" dirty="0" smtClean="0"/>
                        <a:t>Continuous professional development</a:t>
                      </a:r>
                    </a:p>
                    <a:p>
                      <a:pPr marL="285750" indent="-285750">
                        <a:buFont typeface="Arial" panose="020B0604020202020204" pitchFamily="34" charset="0"/>
                        <a:buChar char="•"/>
                      </a:pPr>
                      <a:r>
                        <a:rPr lang="en-US" sz="2000" baseline="0" dirty="0" smtClean="0"/>
                        <a:t>Appropriate consideration of faculty selection parameters</a:t>
                      </a:r>
                    </a:p>
                    <a:p>
                      <a:pPr marL="285750" indent="-285750">
                        <a:buFont typeface="Arial" panose="020B0604020202020204" pitchFamily="34" charset="0"/>
                        <a:buChar char="•"/>
                      </a:pPr>
                      <a:r>
                        <a:rPr lang="en-US" sz="2000" baseline="0" dirty="0" smtClean="0"/>
                        <a:t>Consideration of parameters for ensuring social inclusivity</a:t>
                      </a:r>
                      <a:endParaRPr lang="en-US" sz="2000" dirty="0" smtClean="0"/>
                    </a:p>
                    <a:p>
                      <a:pPr marL="285750" indent="-285750">
                        <a:buFont typeface="Arial" panose="020B0604020202020204" pitchFamily="34" charset="0"/>
                        <a:buChar char="•"/>
                      </a:pPr>
                      <a:endParaRPr lang="en-IN" sz="2000" dirty="0"/>
                    </a:p>
                  </a:txBody>
                  <a:tcPr/>
                </a:tc>
                <a:tc>
                  <a:txBody>
                    <a:bodyPr/>
                    <a:lstStyle/>
                    <a:p>
                      <a:pPr marL="285750" indent="-285750">
                        <a:buFont typeface="Arial" panose="020B0604020202020204" pitchFamily="34" charset="0"/>
                        <a:buChar char="•"/>
                      </a:pPr>
                      <a:r>
                        <a:rPr lang="en-US" sz="2000" dirty="0" smtClean="0"/>
                        <a:t>Merit based selection</a:t>
                      </a:r>
                    </a:p>
                    <a:p>
                      <a:endParaRPr lang="en-IN" sz="2000" dirty="0"/>
                    </a:p>
                  </a:txBody>
                  <a:tcPr/>
                </a:tc>
                <a:tc>
                  <a:txBody>
                    <a:bodyPr/>
                    <a:lstStyle/>
                    <a:p>
                      <a:pPr marL="342900" indent="-342900">
                        <a:buFont typeface="Arial" panose="020B0604020202020204" pitchFamily="34" charset="0"/>
                        <a:buChar char="•"/>
                      </a:pPr>
                      <a:r>
                        <a:rPr lang="en-US" sz="2000" dirty="0" smtClean="0"/>
                        <a:t>Student progression towards higher level of education in good institutions/ professional life/social acceptance</a:t>
                      </a:r>
                      <a:endParaRPr lang="en-IN" sz="2000" dirty="0"/>
                    </a:p>
                  </a:txBody>
                  <a:tcPr/>
                </a:tc>
                <a:extLst>
                  <a:ext uri="{0D108BD9-81ED-4DB2-BD59-A6C34878D82A}">
                    <a16:rowId xmlns="" xmlns:a16="http://schemas.microsoft.com/office/drawing/2014/main" val="1859456552"/>
                  </a:ext>
                </a:extLst>
              </a:tr>
            </a:tbl>
          </a:graphicData>
        </a:graphic>
      </p:graphicFrame>
      <p:sp>
        <p:nvSpPr>
          <p:cNvPr id="5" name="TextBox 4"/>
          <p:cNvSpPr txBox="1"/>
          <p:nvPr/>
        </p:nvSpPr>
        <p:spPr>
          <a:xfrm>
            <a:off x="838200" y="821001"/>
            <a:ext cx="4130964" cy="584775"/>
          </a:xfrm>
          <a:prstGeom prst="rect">
            <a:avLst/>
          </a:prstGeom>
          <a:noFill/>
        </p:spPr>
        <p:txBody>
          <a:bodyPr wrap="square" rtlCol="0">
            <a:spAutoFit/>
          </a:bodyPr>
          <a:lstStyle/>
          <a:p>
            <a:r>
              <a:rPr lang="en-US" sz="3200" dirty="0" smtClean="0">
                <a:solidFill>
                  <a:srgbClr val="7030A0"/>
                </a:solidFill>
              </a:rPr>
              <a:t>Faculty Resources</a:t>
            </a:r>
            <a:endParaRPr lang="en-IN" sz="3200" dirty="0">
              <a:solidFill>
                <a:srgbClr val="7030A0"/>
              </a:solidFill>
            </a:endParaRPr>
          </a:p>
        </p:txBody>
      </p:sp>
    </p:spTree>
    <p:extLst>
      <p:ext uri="{BB962C8B-B14F-4D97-AF65-F5344CB8AC3E}">
        <p14:creationId xmlns:p14="http://schemas.microsoft.com/office/powerpoint/2010/main" val="2377152898"/>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2690"/>
            <a:ext cx="10515600" cy="734002"/>
          </a:xfrm>
        </p:spPr>
        <p:txBody>
          <a:bodyPr/>
          <a:lstStyle/>
          <a:p>
            <a:pPr algn="ctr"/>
            <a:r>
              <a:rPr lang="en-US" b="1" dirty="0" smtClean="0"/>
              <a:t>Framework for Addressing Parameters</a:t>
            </a:r>
            <a:endParaRPr lang="en-IN" b="1" dirty="0"/>
          </a:p>
        </p:txBody>
      </p:sp>
      <p:graphicFrame>
        <p:nvGraphicFramePr>
          <p:cNvPr id="4" name="Content Placeholder 3"/>
          <p:cNvGraphicFramePr>
            <a:graphicFrameLocks noGrp="1"/>
          </p:cNvGraphicFramePr>
          <p:nvPr>
            <p:ph idx="1"/>
            <p:extLst/>
          </p:nvPr>
        </p:nvGraphicFramePr>
        <p:xfrm>
          <a:off x="637309" y="1405776"/>
          <a:ext cx="11175999" cy="5394960"/>
        </p:xfrm>
        <a:graphic>
          <a:graphicData uri="http://schemas.openxmlformats.org/drawingml/2006/table">
            <a:tbl>
              <a:tblPr firstRow="1" bandRow="1">
                <a:tableStyleId>{5C22544A-7EE6-4342-B048-85BDC9FD1C3A}</a:tableStyleId>
              </a:tblPr>
              <a:tblGrid>
                <a:gridCol w="1366982">
                  <a:extLst>
                    <a:ext uri="{9D8B030D-6E8A-4147-A177-3AD203B41FA5}">
                      <a16:colId xmlns="" xmlns:a16="http://schemas.microsoft.com/office/drawing/2014/main" val="766082641"/>
                    </a:ext>
                  </a:extLst>
                </a:gridCol>
                <a:gridCol w="4285673">
                  <a:extLst>
                    <a:ext uri="{9D8B030D-6E8A-4147-A177-3AD203B41FA5}">
                      <a16:colId xmlns="" xmlns:a16="http://schemas.microsoft.com/office/drawing/2014/main" val="1616090844"/>
                    </a:ext>
                  </a:extLst>
                </a:gridCol>
                <a:gridCol w="2872509">
                  <a:extLst>
                    <a:ext uri="{9D8B030D-6E8A-4147-A177-3AD203B41FA5}">
                      <a16:colId xmlns="" xmlns:a16="http://schemas.microsoft.com/office/drawing/2014/main" val="994891749"/>
                    </a:ext>
                  </a:extLst>
                </a:gridCol>
                <a:gridCol w="2650835">
                  <a:extLst>
                    <a:ext uri="{9D8B030D-6E8A-4147-A177-3AD203B41FA5}">
                      <a16:colId xmlns="" xmlns:a16="http://schemas.microsoft.com/office/drawing/2014/main" val="779730616"/>
                    </a:ext>
                  </a:extLst>
                </a:gridCol>
              </a:tblGrid>
              <a:tr h="370840">
                <a:tc>
                  <a:txBody>
                    <a:bodyPr/>
                    <a:lstStyle/>
                    <a:p>
                      <a:r>
                        <a:rPr lang="en-US" sz="2200" dirty="0" smtClean="0"/>
                        <a:t>Input</a:t>
                      </a:r>
                      <a:endParaRPr lang="en-IN" sz="2200" dirty="0"/>
                    </a:p>
                  </a:txBody>
                  <a:tcPr/>
                </a:tc>
                <a:tc>
                  <a:txBody>
                    <a:bodyPr/>
                    <a:lstStyle/>
                    <a:p>
                      <a:r>
                        <a:rPr lang="en-US" sz="2200" dirty="0" smtClean="0"/>
                        <a:t>Process</a:t>
                      </a:r>
                      <a:endParaRPr lang="en-IN" sz="2200" dirty="0"/>
                    </a:p>
                  </a:txBody>
                  <a:tcPr/>
                </a:tc>
                <a:tc>
                  <a:txBody>
                    <a:bodyPr/>
                    <a:lstStyle/>
                    <a:p>
                      <a:r>
                        <a:rPr lang="en-US" sz="2200" dirty="0" smtClean="0"/>
                        <a:t>Outcomes</a:t>
                      </a:r>
                      <a:endParaRPr lang="en-IN" sz="2200" dirty="0"/>
                    </a:p>
                  </a:txBody>
                  <a:tcPr/>
                </a:tc>
                <a:tc>
                  <a:txBody>
                    <a:bodyPr/>
                    <a:lstStyle/>
                    <a:p>
                      <a:r>
                        <a:rPr lang="en-US" sz="2200" dirty="0" smtClean="0"/>
                        <a:t>Impact</a:t>
                      </a:r>
                      <a:endParaRPr lang="en-IN" sz="2200" dirty="0"/>
                    </a:p>
                  </a:txBody>
                  <a:tcPr/>
                </a:tc>
                <a:extLst>
                  <a:ext uri="{0D108BD9-81ED-4DB2-BD59-A6C34878D82A}">
                    <a16:rowId xmlns="" xmlns:a16="http://schemas.microsoft.com/office/drawing/2014/main" val="598473818"/>
                  </a:ext>
                </a:extLst>
              </a:tr>
              <a:tr h="370840">
                <a:tc>
                  <a:txBody>
                    <a:bodyPr/>
                    <a:lstStyle/>
                    <a:p>
                      <a:r>
                        <a:rPr lang="en-US" sz="2000" dirty="0" smtClean="0"/>
                        <a:t>Diversity of content &amp; contemporary issues in content delivery</a:t>
                      </a:r>
                      <a:endParaRPr lang="en-IN" sz="2000" dirty="0"/>
                    </a:p>
                  </a:txBody>
                  <a:tcPr/>
                </a:tc>
                <a:tc>
                  <a:txBody>
                    <a:bodyPr/>
                    <a:lstStyle/>
                    <a:p>
                      <a:pPr marL="285750" indent="-285750">
                        <a:buFont typeface="Arial" panose="020B0604020202020204" pitchFamily="34" charset="0"/>
                        <a:buChar char="•"/>
                      </a:pPr>
                      <a:r>
                        <a:rPr lang="en-US" sz="2000" dirty="0" smtClean="0"/>
                        <a:t>Normal</a:t>
                      </a:r>
                      <a:r>
                        <a:rPr lang="en-US" sz="2000" baseline="0" dirty="0" smtClean="0"/>
                        <a:t> classroom practice</a:t>
                      </a:r>
                    </a:p>
                    <a:p>
                      <a:pPr marL="285750" indent="-285750">
                        <a:buFont typeface="Arial" panose="020B0604020202020204" pitchFamily="34" charset="0"/>
                        <a:buChar char="•"/>
                      </a:pPr>
                      <a:r>
                        <a:rPr lang="en-US" sz="2000" baseline="0" dirty="0" smtClean="0"/>
                        <a:t>Interactive method/ collaborative/ contextual learning</a:t>
                      </a:r>
                    </a:p>
                    <a:p>
                      <a:pPr marL="285750" indent="-285750">
                        <a:buFont typeface="Arial" panose="020B0604020202020204" pitchFamily="34" charset="0"/>
                        <a:buChar char="•"/>
                      </a:pPr>
                      <a:r>
                        <a:rPr lang="en-US" sz="2000" baseline="0" dirty="0" smtClean="0"/>
                        <a:t>Field work and evaluation</a:t>
                      </a:r>
                    </a:p>
                    <a:p>
                      <a:pPr marL="285750" indent="-285750">
                        <a:buFont typeface="Arial" panose="020B0604020202020204" pitchFamily="34" charset="0"/>
                        <a:buChar char="•"/>
                      </a:pPr>
                      <a:r>
                        <a:rPr lang="en-US" sz="2000" baseline="0" dirty="0" smtClean="0"/>
                        <a:t>Critical, ab-initio thinking and problem solving methods</a:t>
                      </a:r>
                    </a:p>
                    <a:p>
                      <a:pPr marL="285750" indent="-285750">
                        <a:buFont typeface="Arial" panose="020B0604020202020204" pitchFamily="34" charset="0"/>
                        <a:buChar char="•"/>
                      </a:pPr>
                      <a:r>
                        <a:rPr lang="en-US" sz="2000" baseline="0" dirty="0" smtClean="0"/>
                        <a:t>Inculcating research oriented study</a:t>
                      </a:r>
                    </a:p>
                    <a:p>
                      <a:pPr marL="285750" indent="-285750">
                        <a:buFont typeface="Arial" panose="020B0604020202020204" pitchFamily="34" charset="0"/>
                        <a:buChar char="•"/>
                      </a:pPr>
                      <a:r>
                        <a:rPr lang="en-US" sz="2000" baseline="0" dirty="0" smtClean="0"/>
                        <a:t>Cultivating deeper interest in the subject to spur learning by self-efforts</a:t>
                      </a:r>
                    </a:p>
                    <a:p>
                      <a:pPr marL="285750" indent="-285750">
                        <a:buFont typeface="Arial" panose="020B0604020202020204" pitchFamily="34" charset="0"/>
                        <a:buChar char="•"/>
                      </a:pPr>
                      <a:r>
                        <a:rPr lang="en-US" sz="2000" baseline="0" dirty="0" smtClean="0"/>
                        <a:t>Harnessing digital technologies to overcome the digital divides for all learners</a:t>
                      </a:r>
                    </a:p>
                    <a:p>
                      <a:pPr marL="285750" indent="-285750">
                        <a:buFont typeface="Arial" panose="020B0604020202020204" pitchFamily="34" charset="0"/>
                        <a:buChar char="•"/>
                      </a:pPr>
                      <a:r>
                        <a:rPr lang="en-US" sz="2000" baseline="0" dirty="0" smtClean="0"/>
                        <a:t>Promoting open, equitable and secure scientific collaboration</a:t>
                      </a:r>
                      <a:endParaRPr lang="en-IN" sz="2000" dirty="0"/>
                    </a:p>
                  </a:txBody>
                  <a:tcPr/>
                </a:tc>
                <a:tc>
                  <a:txBody>
                    <a:bodyPr/>
                    <a:lstStyle/>
                    <a:p>
                      <a:pPr marL="285750" indent="-285750">
                        <a:buFont typeface="Arial" panose="020B0604020202020204" pitchFamily="34" charset="0"/>
                        <a:buChar char="•"/>
                      </a:pPr>
                      <a:r>
                        <a:rPr lang="en-US" sz="2000" dirty="0" smtClean="0"/>
                        <a:t>Holistic and contextual understanding of the subject</a:t>
                      </a:r>
                      <a:r>
                        <a:rPr lang="en-US" sz="2000" baseline="0" dirty="0" smtClean="0"/>
                        <a:t> and impact of learning in life</a:t>
                      </a:r>
                    </a:p>
                    <a:p>
                      <a:pPr marL="285750" indent="-285750">
                        <a:buFont typeface="Arial" panose="020B0604020202020204" pitchFamily="34" charset="0"/>
                        <a:buChar char="•"/>
                      </a:pPr>
                      <a:r>
                        <a:rPr lang="en-US" sz="2000" baseline="0" dirty="0" smtClean="0"/>
                        <a:t>Need to have a benchmark of learning outcome</a:t>
                      </a:r>
                    </a:p>
                    <a:p>
                      <a:pPr marL="285750" indent="-285750">
                        <a:buFont typeface="Arial" panose="020B0604020202020204" pitchFamily="34" charset="0"/>
                        <a:buChar char="•"/>
                      </a:pPr>
                      <a:r>
                        <a:rPr lang="en-US" sz="2000" baseline="0" dirty="0" smtClean="0"/>
                        <a:t>Promotion of research activity and new areas of thoughts</a:t>
                      </a:r>
                    </a:p>
                    <a:p>
                      <a:pPr marL="285750" indent="-285750">
                        <a:buFont typeface="Arial" panose="020B0604020202020204" pitchFamily="34" charset="0"/>
                        <a:buChar char="•"/>
                      </a:pPr>
                      <a:r>
                        <a:rPr lang="en-US" sz="2000" baseline="0" dirty="0" smtClean="0"/>
                        <a:t>Developing the aptitude of connecting insights across domains</a:t>
                      </a:r>
                      <a:endParaRPr lang="en-IN" sz="2000" dirty="0"/>
                    </a:p>
                  </a:txBody>
                  <a:tcPr/>
                </a:tc>
                <a:tc>
                  <a:txBody>
                    <a:bodyPr/>
                    <a:lstStyle/>
                    <a:p>
                      <a:pPr marL="342900" indent="-342900">
                        <a:buFont typeface="Arial" panose="020B0604020202020204" pitchFamily="34" charset="0"/>
                        <a:buChar char="•"/>
                      </a:pPr>
                      <a:r>
                        <a:rPr lang="en-US" sz="2000" dirty="0" smtClean="0"/>
                        <a:t>Attainment of learning outcomes, progression in studies and profession</a:t>
                      </a:r>
                    </a:p>
                    <a:p>
                      <a:pPr marL="342900" indent="-342900">
                        <a:buFont typeface="Arial" panose="020B0604020202020204" pitchFamily="34" charset="0"/>
                        <a:buChar char="•"/>
                      </a:pPr>
                      <a:r>
                        <a:rPr lang="en-US" sz="2000" dirty="0" smtClean="0"/>
                        <a:t>Contribution towards different areas of learning/research through new and innovative critical</a:t>
                      </a:r>
                      <a:r>
                        <a:rPr lang="en-US" sz="2000" baseline="0" dirty="0" smtClean="0"/>
                        <a:t> ideas and thoughts</a:t>
                      </a:r>
                    </a:p>
                    <a:p>
                      <a:pPr marL="342900" indent="-342900">
                        <a:buFont typeface="Arial" panose="020B0604020202020204" pitchFamily="34" charset="0"/>
                        <a:buChar char="•"/>
                      </a:pPr>
                      <a:r>
                        <a:rPr lang="en-US" sz="2000" baseline="0" dirty="0" smtClean="0"/>
                        <a:t>Promotion of </a:t>
                      </a:r>
                      <a:r>
                        <a:rPr lang="en-US" sz="2000" baseline="0" dirty="0" err="1" smtClean="0"/>
                        <a:t>sel</a:t>
                      </a:r>
                      <a:r>
                        <a:rPr lang="en-US" sz="2000" baseline="0" dirty="0" smtClean="0"/>
                        <a:t>-sufficiency</a:t>
                      </a:r>
                    </a:p>
                    <a:p>
                      <a:pPr marL="342900" indent="-342900">
                        <a:buFont typeface="Arial" panose="020B0604020202020204" pitchFamily="34" charset="0"/>
                        <a:buChar char="•"/>
                      </a:pPr>
                      <a:r>
                        <a:rPr lang="en-US" sz="2000" baseline="0" dirty="0" smtClean="0"/>
                        <a:t>Creating confident citizen</a:t>
                      </a:r>
                      <a:endParaRPr lang="en-IN" sz="2000" dirty="0"/>
                    </a:p>
                  </a:txBody>
                  <a:tcPr/>
                </a:tc>
                <a:extLst>
                  <a:ext uri="{0D108BD9-81ED-4DB2-BD59-A6C34878D82A}">
                    <a16:rowId xmlns="" xmlns:a16="http://schemas.microsoft.com/office/drawing/2014/main" val="1859456552"/>
                  </a:ext>
                </a:extLst>
              </a:tr>
            </a:tbl>
          </a:graphicData>
        </a:graphic>
      </p:graphicFrame>
      <p:sp>
        <p:nvSpPr>
          <p:cNvPr id="5" name="TextBox 4"/>
          <p:cNvSpPr txBox="1"/>
          <p:nvPr/>
        </p:nvSpPr>
        <p:spPr>
          <a:xfrm>
            <a:off x="838200" y="821001"/>
            <a:ext cx="4130964" cy="584775"/>
          </a:xfrm>
          <a:prstGeom prst="rect">
            <a:avLst/>
          </a:prstGeom>
          <a:noFill/>
        </p:spPr>
        <p:txBody>
          <a:bodyPr wrap="square" rtlCol="0">
            <a:spAutoFit/>
          </a:bodyPr>
          <a:lstStyle/>
          <a:p>
            <a:r>
              <a:rPr lang="en-US" sz="3200" dirty="0" smtClean="0">
                <a:solidFill>
                  <a:srgbClr val="7030A0"/>
                </a:solidFill>
              </a:rPr>
              <a:t>Learning and Teaching</a:t>
            </a:r>
            <a:endParaRPr lang="en-IN" sz="3200" dirty="0">
              <a:solidFill>
                <a:srgbClr val="7030A0"/>
              </a:solidFill>
            </a:endParaRPr>
          </a:p>
        </p:txBody>
      </p:sp>
    </p:spTree>
    <p:extLst>
      <p:ext uri="{BB962C8B-B14F-4D97-AF65-F5344CB8AC3E}">
        <p14:creationId xmlns:p14="http://schemas.microsoft.com/office/powerpoint/2010/main" val="867926405"/>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2690"/>
            <a:ext cx="10515600" cy="734002"/>
          </a:xfrm>
        </p:spPr>
        <p:txBody>
          <a:bodyPr/>
          <a:lstStyle/>
          <a:p>
            <a:pPr algn="ctr"/>
            <a:r>
              <a:rPr lang="en-US" b="1" dirty="0" smtClean="0"/>
              <a:t>Framework for Addressing Parameters</a:t>
            </a:r>
            <a:endParaRPr lang="en-IN" b="1" dirty="0"/>
          </a:p>
        </p:txBody>
      </p:sp>
      <p:graphicFrame>
        <p:nvGraphicFramePr>
          <p:cNvPr id="4" name="Content Placeholder 3"/>
          <p:cNvGraphicFramePr>
            <a:graphicFrameLocks noGrp="1"/>
          </p:cNvGraphicFramePr>
          <p:nvPr>
            <p:ph idx="1"/>
            <p:extLst/>
          </p:nvPr>
        </p:nvGraphicFramePr>
        <p:xfrm>
          <a:off x="637309" y="1405776"/>
          <a:ext cx="11175999" cy="5090160"/>
        </p:xfrm>
        <a:graphic>
          <a:graphicData uri="http://schemas.openxmlformats.org/drawingml/2006/table">
            <a:tbl>
              <a:tblPr firstRow="1" bandRow="1">
                <a:tableStyleId>{5C22544A-7EE6-4342-B048-85BDC9FD1C3A}</a:tableStyleId>
              </a:tblPr>
              <a:tblGrid>
                <a:gridCol w="1948873">
                  <a:extLst>
                    <a:ext uri="{9D8B030D-6E8A-4147-A177-3AD203B41FA5}">
                      <a16:colId xmlns="" xmlns:a16="http://schemas.microsoft.com/office/drawing/2014/main" val="766082641"/>
                    </a:ext>
                  </a:extLst>
                </a:gridCol>
                <a:gridCol w="4165600">
                  <a:extLst>
                    <a:ext uri="{9D8B030D-6E8A-4147-A177-3AD203B41FA5}">
                      <a16:colId xmlns="" xmlns:a16="http://schemas.microsoft.com/office/drawing/2014/main" val="1616090844"/>
                    </a:ext>
                  </a:extLst>
                </a:gridCol>
                <a:gridCol w="2410691">
                  <a:extLst>
                    <a:ext uri="{9D8B030D-6E8A-4147-A177-3AD203B41FA5}">
                      <a16:colId xmlns="" xmlns:a16="http://schemas.microsoft.com/office/drawing/2014/main" val="994891749"/>
                    </a:ext>
                  </a:extLst>
                </a:gridCol>
                <a:gridCol w="2650835">
                  <a:extLst>
                    <a:ext uri="{9D8B030D-6E8A-4147-A177-3AD203B41FA5}">
                      <a16:colId xmlns="" xmlns:a16="http://schemas.microsoft.com/office/drawing/2014/main" val="779730616"/>
                    </a:ext>
                  </a:extLst>
                </a:gridCol>
              </a:tblGrid>
              <a:tr h="370840">
                <a:tc>
                  <a:txBody>
                    <a:bodyPr/>
                    <a:lstStyle/>
                    <a:p>
                      <a:r>
                        <a:rPr lang="en-US" sz="2200" dirty="0" smtClean="0"/>
                        <a:t>Input</a:t>
                      </a:r>
                      <a:endParaRPr lang="en-IN" sz="2200" dirty="0"/>
                    </a:p>
                  </a:txBody>
                  <a:tcPr/>
                </a:tc>
                <a:tc>
                  <a:txBody>
                    <a:bodyPr/>
                    <a:lstStyle/>
                    <a:p>
                      <a:r>
                        <a:rPr lang="en-US" sz="2200" dirty="0" smtClean="0"/>
                        <a:t>Process</a:t>
                      </a:r>
                      <a:endParaRPr lang="en-IN" sz="2200" dirty="0"/>
                    </a:p>
                  </a:txBody>
                  <a:tcPr/>
                </a:tc>
                <a:tc>
                  <a:txBody>
                    <a:bodyPr/>
                    <a:lstStyle/>
                    <a:p>
                      <a:r>
                        <a:rPr lang="en-US" sz="2200" dirty="0" smtClean="0"/>
                        <a:t>Outcomes</a:t>
                      </a:r>
                      <a:endParaRPr lang="en-IN" sz="2200" dirty="0"/>
                    </a:p>
                  </a:txBody>
                  <a:tcPr/>
                </a:tc>
                <a:tc>
                  <a:txBody>
                    <a:bodyPr/>
                    <a:lstStyle/>
                    <a:p>
                      <a:r>
                        <a:rPr lang="en-US" sz="2200" dirty="0" smtClean="0"/>
                        <a:t>Impact</a:t>
                      </a:r>
                      <a:endParaRPr lang="en-IN" sz="2200" dirty="0"/>
                    </a:p>
                  </a:txBody>
                  <a:tcPr/>
                </a:tc>
                <a:extLst>
                  <a:ext uri="{0D108BD9-81ED-4DB2-BD59-A6C34878D82A}">
                    <a16:rowId xmlns="" xmlns:a16="http://schemas.microsoft.com/office/drawing/2014/main" val="598473818"/>
                  </a:ext>
                </a:extLst>
              </a:tr>
              <a:tr h="370840">
                <a:tc>
                  <a:txBody>
                    <a:bodyPr/>
                    <a:lstStyle/>
                    <a:p>
                      <a:pPr marL="342900" indent="-342900">
                        <a:buFont typeface="Arial" panose="020B0604020202020204" pitchFamily="34" charset="0"/>
                        <a:buChar char="•"/>
                      </a:pPr>
                      <a:r>
                        <a:rPr lang="en-US" sz="2000" dirty="0" smtClean="0"/>
                        <a:t>New Imagination</a:t>
                      </a:r>
                    </a:p>
                    <a:p>
                      <a:pPr marL="342900" indent="-342900">
                        <a:buFont typeface="Arial" panose="020B0604020202020204" pitchFamily="34" charset="0"/>
                        <a:buChar char="•"/>
                      </a:pPr>
                      <a:r>
                        <a:rPr lang="en-US" sz="2000" dirty="0" smtClean="0"/>
                        <a:t>New</a:t>
                      </a:r>
                      <a:r>
                        <a:rPr lang="en-US" sz="2000" baseline="0" dirty="0" smtClean="0"/>
                        <a:t> problem in research</a:t>
                      </a:r>
                    </a:p>
                    <a:p>
                      <a:pPr marL="342900" indent="-342900">
                        <a:buFont typeface="Arial" panose="020B0604020202020204" pitchFamily="34" charset="0"/>
                        <a:buChar char="•"/>
                      </a:pPr>
                      <a:r>
                        <a:rPr lang="en-US" sz="2000" baseline="0" dirty="0" smtClean="0"/>
                        <a:t>Proper policy for promotion of research and research facilitation</a:t>
                      </a:r>
                      <a:endParaRPr lang="en-IN" sz="2000" dirty="0"/>
                    </a:p>
                  </a:txBody>
                  <a:tcPr/>
                </a:tc>
                <a:tc>
                  <a:txBody>
                    <a:bodyPr/>
                    <a:lstStyle/>
                    <a:p>
                      <a:pPr marL="285750" indent="-285750">
                        <a:buFont typeface="Arial" panose="020B0604020202020204" pitchFamily="34" charset="0"/>
                        <a:buChar char="•"/>
                      </a:pPr>
                      <a:r>
                        <a:rPr lang="en-US" sz="2000" dirty="0" smtClean="0"/>
                        <a:t>Interdisciplinary approach</a:t>
                      </a:r>
                    </a:p>
                    <a:p>
                      <a:pPr marL="285750" indent="-285750">
                        <a:buFont typeface="Arial" panose="020B0604020202020204" pitchFamily="34" charset="0"/>
                        <a:buChar char="•"/>
                      </a:pPr>
                      <a:r>
                        <a:rPr lang="en-US" sz="2000" dirty="0" smtClean="0"/>
                        <a:t>Collaborative</a:t>
                      </a:r>
                      <a:r>
                        <a:rPr lang="en-US" sz="2000" baseline="0" dirty="0" smtClean="0"/>
                        <a:t> approach</a:t>
                      </a:r>
                    </a:p>
                    <a:p>
                      <a:pPr marL="285750" indent="-285750">
                        <a:buFont typeface="Arial" panose="020B0604020202020204" pitchFamily="34" charset="0"/>
                        <a:buChar char="•"/>
                      </a:pPr>
                      <a:r>
                        <a:rPr lang="en-US" sz="2000" baseline="0" dirty="0" smtClean="0"/>
                        <a:t>Research addressing local and regional issues of societal concern &amp; global issues like climate change and world economy</a:t>
                      </a:r>
                    </a:p>
                    <a:p>
                      <a:pPr marL="285750" indent="-285750">
                        <a:buFont typeface="Arial" panose="020B0604020202020204" pitchFamily="34" charset="0"/>
                        <a:buChar char="•"/>
                      </a:pPr>
                      <a:r>
                        <a:rPr lang="en-US" sz="2000" baseline="0" dirty="0" smtClean="0"/>
                        <a:t>Out of the box and fearless thinking that reduces the ‘fear-of-failure’ barrier to develop sensitivity towards diversity in the society</a:t>
                      </a:r>
                    </a:p>
                    <a:p>
                      <a:pPr marL="285750" indent="-285750">
                        <a:buFont typeface="Arial" panose="020B0604020202020204" pitchFamily="34" charset="0"/>
                        <a:buChar char="•"/>
                      </a:pPr>
                      <a:r>
                        <a:rPr lang="en-US" sz="2000" baseline="0" dirty="0" smtClean="0"/>
                        <a:t>Promoting open, equitable and secure scientific collaboration and encouraging mobility of researchers and scientists across research and HEIs.</a:t>
                      </a:r>
                    </a:p>
                  </a:txBody>
                  <a:tcPr/>
                </a:tc>
                <a:tc>
                  <a:txBody>
                    <a:bodyPr/>
                    <a:lstStyle/>
                    <a:p>
                      <a:pPr marL="285750" indent="-285750">
                        <a:buFont typeface="Arial" panose="020B0604020202020204" pitchFamily="34" charset="0"/>
                        <a:buChar char="•"/>
                      </a:pPr>
                      <a:r>
                        <a:rPr lang="en-US" sz="2000" dirty="0" smtClean="0"/>
                        <a:t>Publications</a:t>
                      </a:r>
                    </a:p>
                    <a:p>
                      <a:pPr marL="285750" indent="-285750">
                        <a:buFont typeface="Arial" panose="020B0604020202020204" pitchFamily="34" charset="0"/>
                        <a:buChar char="•"/>
                      </a:pPr>
                      <a:r>
                        <a:rPr lang="en-US" sz="2000" dirty="0" smtClean="0"/>
                        <a:t>Patents</a:t>
                      </a:r>
                    </a:p>
                    <a:p>
                      <a:pPr marL="285750" indent="-285750">
                        <a:buFont typeface="Arial" panose="020B0604020202020204" pitchFamily="34" charset="0"/>
                        <a:buChar char="•"/>
                      </a:pPr>
                      <a:r>
                        <a:rPr lang="en-US" sz="2000" dirty="0" smtClean="0"/>
                        <a:t>Participation</a:t>
                      </a:r>
                      <a:r>
                        <a:rPr lang="en-US" sz="2000" baseline="0" dirty="0" smtClean="0"/>
                        <a:t> of collaborative institutions in research</a:t>
                      </a:r>
                    </a:p>
                    <a:p>
                      <a:pPr marL="285750" indent="-285750">
                        <a:buFont typeface="Arial" panose="020B0604020202020204" pitchFamily="34" charset="0"/>
                        <a:buChar char="•"/>
                      </a:pPr>
                      <a:r>
                        <a:rPr lang="en-US" sz="2000" baseline="0" dirty="0" smtClean="0"/>
                        <a:t>Translational work</a:t>
                      </a:r>
                      <a:endParaRPr lang="en-US" sz="2000" dirty="0" smtClean="0"/>
                    </a:p>
                  </a:txBody>
                  <a:tcPr/>
                </a:tc>
                <a:tc>
                  <a:txBody>
                    <a:bodyPr/>
                    <a:lstStyle/>
                    <a:p>
                      <a:pPr marL="342900" indent="-342900">
                        <a:buFont typeface="Arial" panose="020B0604020202020204" pitchFamily="34" charset="0"/>
                        <a:buChar char="•"/>
                      </a:pPr>
                      <a:r>
                        <a:rPr lang="en-US" sz="2000" dirty="0" smtClean="0"/>
                        <a:t>Increase</a:t>
                      </a:r>
                      <a:r>
                        <a:rPr lang="en-US" sz="2000" baseline="0" dirty="0" smtClean="0"/>
                        <a:t> in citation</a:t>
                      </a:r>
                    </a:p>
                    <a:p>
                      <a:pPr marL="342900" indent="-342900">
                        <a:buFont typeface="Arial" panose="020B0604020202020204" pitchFamily="34" charset="0"/>
                        <a:buChar char="•"/>
                      </a:pPr>
                      <a:r>
                        <a:rPr lang="en-US" sz="2000" baseline="0" dirty="0" smtClean="0"/>
                        <a:t>Peer group recognition</a:t>
                      </a:r>
                    </a:p>
                    <a:p>
                      <a:pPr marL="342900" indent="-342900">
                        <a:buFont typeface="Arial" panose="020B0604020202020204" pitchFamily="34" charset="0"/>
                        <a:buChar char="•"/>
                      </a:pPr>
                      <a:r>
                        <a:rPr lang="en-US" sz="2000" baseline="0" dirty="0" smtClean="0"/>
                        <a:t>Stake-holder impact</a:t>
                      </a:r>
                    </a:p>
                    <a:p>
                      <a:pPr marL="342900" indent="-342900">
                        <a:buFont typeface="Arial" panose="020B0604020202020204" pitchFamily="34" charset="0"/>
                        <a:buChar char="•"/>
                      </a:pPr>
                      <a:r>
                        <a:rPr lang="en-US" sz="2000" baseline="0" dirty="0" smtClean="0"/>
                        <a:t>Better funding of research by industry and other agencies</a:t>
                      </a:r>
                      <a:endParaRPr lang="en-IN" sz="2000" dirty="0"/>
                    </a:p>
                  </a:txBody>
                  <a:tcPr/>
                </a:tc>
                <a:extLst>
                  <a:ext uri="{0D108BD9-81ED-4DB2-BD59-A6C34878D82A}">
                    <a16:rowId xmlns="" xmlns:a16="http://schemas.microsoft.com/office/drawing/2014/main" val="1859456552"/>
                  </a:ext>
                </a:extLst>
              </a:tr>
            </a:tbl>
          </a:graphicData>
        </a:graphic>
      </p:graphicFrame>
      <p:sp>
        <p:nvSpPr>
          <p:cNvPr id="5" name="TextBox 4"/>
          <p:cNvSpPr txBox="1"/>
          <p:nvPr/>
        </p:nvSpPr>
        <p:spPr>
          <a:xfrm>
            <a:off x="838200" y="821001"/>
            <a:ext cx="5470236" cy="584775"/>
          </a:xfrm>
          <a:prstGeom prst="rect">
            <a:avLst/>
          </a:prstGeom>
          <a:noFill/>
        </p:spPr>
        <p:txBody>
          <a:bodyPr wrap="square" rtlCol="0">
            <a:spAutoFit/>
          </a:bodyPr>
          <a:lstStyle/>
          <a:p>
            <a:r>
              <a:rPr lang="en-US" sz="3200" dirty="0" smtClean="0">
                <a:solidFill>
                  <a:srgbClr val="7030A0"/>
                </a:solidFill>
              </a:rPr>
              <a:t>Research and Innovation</a:t>
            </a:r>
            <a:endParaRPr lang="en-IN" sz="3200" dirty="0">
              <a:solidFill>
                <a:srgbClr val="7030A0"/>
              </a:solidFill>
            </a:endParaRPr>
          </a:p>
        </p:txBody>
      </p:sp>
    </p:spTree>
    <p:extLst>
      <p:ext uri="{BB962C8B-B14F-4D97-AF65-F5344CB8AC3E}">
        <p14:creationId xmlns:p14="http://schemas.microsoft.com/office/powerpoint/2010/main" val="327432786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2690"/>
            <a:ext cx="10515600" cy="734002"/>
          </a:xfrm>
        </p:spPr>
        <p:txBody>
          <a:bodyPr/>
          <a:lstStyle/>
          <a:p>
            <a:pPr algn="ctr"/>
            <a:r>
              <a:rPr lang="en-US" b="1" dirty="0" smtClean="0"/>
              <a:t>Framework for Addressing Parameters</a:t>
            </a:r>
            <a:endParaRPr lang="en-IN" b="1" dirty="0"/>
          </a:p>
        </p:txBody>
      </p:sp>
      <p:graphicFrame>
        <p:nvGraphicFramePr>
          <p:cNvPr id="4" name="Content Placeholder 3"/>
          <p:cNvGraphicFramePr>
            <a:graphicFrameLocks noGrp="1"/>
          </p:cNvGraphicFramePr>
          <p:nvPr>
            <p:ph idx="1"/>
            <p:extLst/>
          </p:nvPr>
        </p:nvGraphicFramePr>
        <p:xfrm>
          <a:off x="646545" y="2523376"/>
          <a:ext cx="11175999" cy="3810000"/>
        </p:xfrm>
        <a:graphic>
          <a:graphicData uri="http://schemas.openxmlformats.org/drawingml/2006/table">
            <a:tbl>
              <a:tblPr firstRow="1" bandRow="1">
                <a:tableStyleId>{5C22544A-7EE6-4342-B048-85BDC9FD1C3A}</a:tableStyleId>
              </a:tblPr>
              <a:tblGrid>
                <a:gridCol w="1948873">
                  <a:extLst>
                    <a:ext uri="{9D8B030D-6E8A-4147-A177-3AD203B41FA5}">
                      <a16:colId xmlns="" xmlns:a16="http://schemas.microsoft.com/office/drawing/2014/main" val="766082641"/>
                    </a:ext>
                  </a:extLst>
                </a:gridCol>
                <a:gridCol w="4165600">
                  <a:extLst>
                    <a:ext uri="{9D8B030D-6E8A-4147-A177-3AD203B41FA5}">
                      <a16:colId xmlns="" xmlns:a16="http://schemas.microsoft.com/office/drawing/2014/main" val="1616090844"/>
                    </a:ext>
                  </a:extLst>
                </a:gridCol>
                <a:gridCol w="2410691">
                  <a:extLst>
                    <a:ext uri="{9D8B030D-6E8A-4147-A177-3AD203B41FA5}">
                      <a16:colId xmlns="" xmlns:a16="http://schemas.microsoft.com/office/drawing/2014/main" val="994891749"/>
                    </a:ext>
                  </a:extLst>
                </a:gridCol>
                <a:gridCol w="2650835">
                  <a:extLst>
                    <a:ext uri="{9D8B030D-6E8A-4147-A177-3AD203B41FA5}">
                      <a16:colId xmlns="" xmlns:a16="http://schemas.microsoft.com/office/drawing/2014/main" val="779730616"/>
                    </a:ext>
                  </a:extLst>
                </a:gridCol>
              </a:tblGrid>
              <a:tr h="370840">
                <a:tc>
                  <a:txBody>
                    <a:bodyPr/>
                    <a:lstStyle/>
                    <a:p>
                      <a:r>
                        <a:rPr lang="en-US" sz="2200" dirty="0" smtClean="0"/>
                        <a:t>Input</a:t>
                      </a:r>
                      <a:endParaRPr lang="en-IN" sz="2200" dirty="0"/>
                    </a:p>
                  </a:txBody>
                  <a:tcPr/>
                </a:tc>
                <a:tc>
                  <a:txBody>
                    <a:bodyPr/>
                    <a:lstStyle/>
                    <a:p>
                      <a:r>
                        <a:rPr lang="en-US" sz="2200" dirty="0" smtClean="0"/>
                        <a:t>Process</a:t>
                      </a:r>
                      <a:endParaRPr lang="en-IN" sz="2200" dirty="0"/>
                    </a:p>
                  </a:txBody>
                  <a:tcPr/>
                </a:tc>
                <a:tc>
                  <a:txBody>
                    <a:bodyPr/>
                    <a:lstStyle/>
                    <a:p>
                      <a:r>
                        <a:rPr lang="en-US" sz="2200" dirty="0" smtClean="0"/>
                        <a:t>Outcomes</a:t>
                      </a:r>
                      <a:endParaRPr lang="en-IN" sz="2200" dirty="0"/>
                    </a:p>
                  </a:txBody>
                  <a:tcPr/>
                </a:tc>
                <a:tc>
                  <a:txBody>
                    <a:bodyPr/>
                    <a:lstStyle/>
                    <a:p>
                      <a:r>
                        <a:rPr lang="en-US" sz="2200" dirty="0" smtClean="0"/>
                        <a:t>Impact</a:t>
                      </a:r>
                      <a:endParaRPr lang="en-IN" sz="2200" dirty="0"/>
                    </a:p>
                  </a:txBody>
                  <a:tcPr/>
                </a:tc>
                <a:extLst>
                  <a:ext uri="{0D108BD9-81ED-4DB2-BD59-A6C34878D82A}">
                    <a16:rowId xmlns="" xmlns:a16="http://schemas.microsoft.com/office/drawing/2014/main" val="598473818"/>
                  </a:ext>
                </a:extLst>
              </a:tr>
              <a:tr h="370840">
                <a:tc>
                  <a:txBody>
                    <a:bodyPr/>
                    <a:lstStyle/>
                    <a:p>
                      <a:pPr marL="342900" indent="-342900">
                        <a:buFont typeface="Arial" panose="020B0604020202020204" pitchFamily="34" charset="0"/>
                        <a:buChar char="•"/>
                      </a:pPr>
                      <a:r>
                        <a:rPr lang="en-US" sz="2400" dirty="0" smtClean="0"/>
                        <a:t>Credits for EC and CC activities</a:t>
                      </a:r>
                      <a:endParaRPr lang="en-IN" sz="2400" dirty="0"/>
                    </a:p>
                  </a:txBody>
                  <a:tcPr/>
                </a:tc>
                <a:tc>
                  <a:txBody>
                    <a:bodyPr/>
                    <a:lstStyle/>
                    <a:p>
                      <a:pPr marL="285750" indent="-285750">
                        <a:buFont typeface="Arial" panose="020B0604020202020204" pitchFamily="34" charset="0"/>
                        <a:buChar char="•"/>
                      </a:pPr>
                      <a:r>
                        <a:rPr lang="en-US" sz="2400" dirty="0" smtClean="0"/>
                        <a:t>Incentivization and special focus to marginal sections</a:t>
                      </a:r>
                    </a:p>
                    <a:p>
                      <a:pPr marL="285750" indent="-285750">
                        <a:buFont typeface="Arial" panose="020B0604020202020204" pitchFamily="34" charset="0"/>
                        <a:buChar char="•"/>
                      </a:pPr>
                      <a:r>
                        <a:rPr lang="en-US" sz="2400" baseline="0" dirty="0" smtClean="0"/>
                        <a:t>Logistic, connecting to the syllabus</a:t>
                      </a:r>
                    </a:p>
                  </a:txBody>
                  <a:tcPr/>
                </a:tc>
                <a:tc>
                  <a:txBody>
                    <a:bodyPr/>
                    <a:lstStyle/>
                    <a:p>
                      <a:pPr marL="285750" indent="-285750">
                        <a:buFont typeface="Arial" panose="020B0604020202020204" pitchFamily="34" charset="0"/>
                        <a:buChar char="•"/>
                      </a:pPr>
                      <a:r>
                        <a:rPr lang="en-US" sz="2400" dirty="0" smtClean="0"/>
                        <a:t>Holistic concepts</a:t>
                      </a:r>
                    </a:p>
                    <a:p>
                      <a:pPr marL="0" indent="0">
                        <a:buFont typeface="Arial" panose="020B0604020202020204" pitchFamily="34" charset="0"/>
                        <a:buNone/>
                      </a:pPr>
                      <a:r>
                        <a:rPr lang="en-US" sz="2400" dirty="0" smtClean="0"/>
                        <a:t>Of institutional learning</a:t>
                      </a:r>
                    </a:p>
                    <a:p>
                      <a:pPr marL="0" indent="0">
                        <a:buFont typeface="Arial" panose="020B0604020202020204" pitchFamily="34" charset="0"/>
                        <a:buNone/>
                      </a:pPr>
                      <a:r>
                        <a:rPr lang="en-US" sz="2400" dirty="0" smtClean="0"/>
                        <a:t>More complete realization of human potential</a:t>
                      </a:r>
                    </a:p>
                  </a:txBody>
                  <a:tcPr/>
                </a:tc>
                <a:tc>
                  <a:txBody>
                    <a:bodyPr/>
                    <a:lstStyle/>
                    <a:p>
                      <a:pPr marL="342900" indent="-342900">
                        <a:buFont typeface="Arial" panose="020B0604020202020204" pitchFamily="34" charset="0"/>
                        <a:buChar char="•"/>
                      </a:pPr>
                      <a:r>
                        <a:rPr lang="en-US" sz="2400" dirty="0" smtClean="0"/>
                        <a:t>Representation of students in national /larger bodies</a:t>
                      </a:r>
                    </a:p>
                    <a:p>
                      <a:pPr marL="342900" indent="-342900">
                        <a:buFont typeface="Arial" panose="020B0604020202020204" pitchFamily="34" charset="0"/>
                        <a:buChar char="•"/>
                      </a:pPr>
                      <a:r>
                        <a:rPr lang="en-US" sz="2400" dirty="0" smtClean="0"/>
                        <a:t>Creates an </a:t>
                      </a:r>
                      <a:r>
                        <a:rPr lang="en-US" sz="2400" dirty="0" err="1" smtClean="0"/>
                        <a:t>ec</a:t>
                      </a:r>
                      <a:r>
                        <a:rPr lang="en-US" sz="2400" dirty="0" smtClean="0"/>
                        <a:t>-system that uncovers innate talents in the society</a:t>
                      </a:r>
                      <a:endParaRPr lang="en-IN" sz="2400" dirty="0"/>
                    </a:p>
                  </a:txBody>
                  <a:tcPr/>
                </a:tc>
                <a:extLst>
                  <a:ext uri="{0D108BD9-81ED-4DB2-BD59-A6C34878D82A}">
                    <a16:rowId xmlns="" xmlns:a16="http://schemas.microsoft.com/office/drawing/2014/main" val="1859456552"/>
                  </a:ext>
                </a:extLst>
              </a:tr>
            </a:tbl>
          </a:graphicData>
        </a:graphic>
      </p:graphicFrame>
      <p:sp>
        <p:nvSpPr>
          <p:cNvPr id="5" name="TextBox 4"/>
          <p:cNvSpPr txBox="1"/>
          <p:nvPr/>
        </p:nvSpPr>
        <p:spPr>
          <a:xfrm>
            <a:off x="838200" y="1199692"/>
            <a:ext cx="9700491" cy="584775"/>
          </a:xfrm>
          <a:prstGeom prst="rect">
            <a:avLst/>
          </a:prstGeom>
          <a:noFill/>
        </p:spPr>
        <p:txBody>
          <a:bodyPr wrap="square" rtlCol="0">
            <a:spAutoFit/>
          </a:bodyPr>
          <a:lstStyle/>
          <a:p>
            <a:r>
              <a:rPr lang="en-US" sz="3200" dirty="0" smtClean="0">
                <a:solidFill>
                  <a:srgbClr val="7030A0"/>
                </a:solidFill>
              </a:rPr>
              <a:t>Extracurricular(EC) and Co-Curricular(CC) Activities</a:t>
            </a:r>
            <a:endParaRPr lang="en-IN" sz="3200" dirty="0">
              <a:solidFill>
                <a:srgbClr val="7030A0"/>
              </a:solidFill>
            </a:endParaRPr>
          </a:p>
        </p:txBody>
      </p:sp>
    </p:spTree>
    <p:extLst>
      <p:ext uri="{BB962C8B-B14F-4D97-AF65-F5344CB8AC3E}">
        <p14:creationId xmlns:p14="http://schemas.microsoft.com/office/powerpoint/2010/main" val="346350128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2690"/>
            <a:ext cx="10515600" cy="734002"/>
          </a:xfrm>
        </p:spPr>
        <p:txBody>
          <a:bodyPr/>
          <a:lstStyle/>
          <a:p>
            <a:pPr algn="ctr"/>
            <a:r>
              <a:rPr lang="en-US" b="1" dirty="0" smtClean="0"/>
              <a:t>Framework for Addressing Parameters</a:t>
            </a:r>
            <a:endParaRPr lang="en-IN" b="1" dirty="0"/>
          </a:p>
        </p:txBody>
      </p:sp>
      <p:graphicFrame>
        <p:nvGraphicFramePr>
          <p:cNvPr id="4" name="Content Placeholder 3"/>
          <p:cNvGraphicFramePr>
            <a:graphicFrameLocks noGrp="1"/>
          </p:cNvGraphicFramePr>
          <p:nvPr>
            <p:ph idx="1"/>
            <p:extLst/>
          </p:nvPr>
        </p:nvGraphicFramePr>
        <p:xfrm>
          <a:off x="683491" y="1373509"/>
          <a:ext cx="11175999" cy="5212080"/>
        </p:xfrm>
        <a:graphic>
          <a:graphicData uri="http://schemas.openxmlformats.org/drawingml/2006/table">
            <a:tbl>
              <a:tblPr firstRow="1" bandRow="1">
                <a:tableStyleId>{5C22544A-7EE6-4342-B048-85BDC9FD1C3A}</a:tableStyleId>
              </a:tblPr>
              <a:tblGrid>
                <a:gridCol w="2170545">
                  <a:extLst>
                    <a:ext uri="{9D8B030D-6E8A-4147-A177-3AD203B41FA5}">
                      <a16:colId xmlns="" xmlns:a16="http://schemas.microsoft.com/office/drawing/2014/main" val="766082641"/>
                    </a:ext>
                  </a:extLst>
                </a:gridCol>
                <a:gridCol w="3943928">
                  <a:extLst>
                    <a:ext uri="{9D8B030D-6E8A-4147-A177-3AD203B41FA5}">
                      <a16:colId xmlns="" xmlns:a16="http://schemas.microsoft.com/office/drawing/2014/main" val="1616090844"/>
                    </a:ext>
                  </a:extLst>
                </a:gridCol>
                <a:gridCol w="2410691">
                  <a:extLst>
                    <a:ext uri="{9D8B030D-6E8A-4147-A177-3AD203B41FA5}">
                      <a16:colId xmlns="" xmlns:a16="http://schemas.microsoft.com/office/drawing/2014/main" val="994891749"/>
                    </a:ext>
                  </a:extLst>
                </a:gridCol>
                <a:gridCol w="2650835">
                  <a:extLst>
                    <a:ext uri="{9D8B030D-6E8A-4147-A177-3AD203B41FA5}">
                      <a16:colId xmlns="" xmlns:a16="http://schemas.microsoft.com/office/drawing/2014/main" val="779730616"/>
                    </a:ext>
                  </a:extLst>
                </a:gridCol>
              </a:tblGrid>
              <a:tr h="370840">
                <a:tc>
                  <a:txBody>
                    <a:bodyPr/>
                    <a:lstStyle/>
                    <a:p>
                      <a:r>
                        <a:rPr lang="en-US" sz="2200" dirty="0" smtClean="0"/>
                        <a:t>Input</a:t>
                      </a:r>
                      <a:endParaRPr lang="en-IN" sz="2200" dirty="0"/>
                    </a:p>
                  </a:txBody>
                  <a:tcPr/>
                </a:tc>
                <a:tc>
                  <a:txBody>
                    <a:bodyPr/>
                    <a:lstStyle/>
                    <a:p>
                      <a:r>
                        <a:rPr lang="en-US" sz="2200" dirty="0" smtClean="0"/>
                        <a:t>Process</a:t>
                      </a:r>
                      <a:endParaRPr lang="en-IN" sz="2200" dirty="0"/>
                    </a:p>
                  </a:txBody>
                  <a:tcPr/>
                </a:tc>
                <a:tc>
                  <a:txBody>
                    <a:bodyPr/>
                    <a:lstStyle/>
                    <a:p>
                      <a:r>
                        <a:rPr lang="en-US" sz="2200" dirty="0" smtClean="0"/>
                        <a:t>Outcomes</a:t>
                      </a:r>
                      <a:endParaRPr lang="en-IN" sz="2200" dirty="0"/>
                    </a:p>
                  </a:txBody>
                  <a:tcPr/>
                </a:tc>
                <a:tc>
                  <a:txBody>
                    <a:bodyPr/>
                    <a:lstStyle/>
                    <a:p>
                      <a:r>
                        <a:rPr lang="en-US" sz="2200" dirty="0" smtClean="0"/>
                        <a:t>Impact</a:t>
                      </a:r>
                      <a:endParaRPr lang="en-IN" sz="2200" dirty="0"/>
                    </a:p>
                  </a:txBody>
                  <a:tcPr/>
                </a:tc>
                <a:extLst>
                  <a:ext uri="{0D108BD9-81ED-4DB2-BD59-A6C34878D82A}">
                    <a16:rowId xmlns="" xmlns:a16="http://schemas.microsoft.com/office/drawing/2014/main" val="598473818"/>
                  </a:ext>
                </a:extLst>
              </a:tr>
              <a:tr h="370840">
                <a:tc>
                  <a:txBody>
                    <a:bodyPr/>
                    <a:lstStyle/>
                    <a:p>
                      <a:pPr marL="342900" indent="-342900">
                        <a:buFont typeface="Arial" panose="020B0604020202020204" pitchFamily="34" charset="0"/>
                        <a:buChar char="•"/>
                      </a:pPr>
                      <a:r>
                        <a:rPr lang="en-US" sz="2200" dirty="0" smtClean="0"/>
                        <a:t>Curriculum &amp; engagement with society</a:t>
                      </a:r>
                    </a:p>
                    <a:p>
                      <a:pPr marL="342900" indent="-342900">
                        <a:buFont typeface="Arial" panose="020B0604020202020204" pitchFamily="34" charset="0"/>
                        <a:buChar char="•"/>
                      </a:pPr>
                      <a:r>
                        <a:rPr lang="en-US" sz="2200" dirty="0" smtClean="0"/>
                        <a:t>Outreach activities</a:t>
                      </a:r>
                    </a:p>
                    <a:p>
                      <a:pPr marL="342900" indent="-342900">
                        <a:buFont typeface="Arial" panose="020B0604020202020204" pitchFamily="34" charset="0"/>
                        <a:buChar char="•"/>
                      </a:pPr>
                      <a:r>
                        <a:rPr lang="en-US" sz="2200" dirty="0" smtClean="0"/>
                        <a:t>Projects/internships executed on real-world problems</a:t>
                      </a:r>
                    </a:p>
                    <a:p>
                      <a:pPr marL="342900" indent="-342900">
                        <a:buFont typeface="Arial" panose="020B0604020202020204" pitchFamily="34" charset="0"/>
                        <a:buChar char="•"/>
                      </a:pPr>
                      <a:endParaRPr lang="en-IN" sz="2200" dirty="0"/>
                    </a:p>
                  </a:txBody>
                  <a:tcPr/>
                </a:tc>
                <a:tc>
                  <a:txBody>
                    <a:bodyPr/>
                    <a:lstStyle/>
                    <a:p>
                      <a:pPr marL="285750" indent="-285750">
                        <a:buFont typeface="Arial" panose="020B0604020202020204" pitchFamily="34" charset="0"/>
                        <a:buChar char="•"/>
                      </a:pPr>
                      <a:r>
                        <a:rPr lang="en-US" sz="2200" dirty="0" smtClean="0"/>
                        <a:t>Social outreach and community engagement</a:t>
                      </a:r>
                    </a:p>
                    <a:p>
                      <a:pPr marL="285750" indent="-285750">
                        <a:buFont typeface="Arial" panose="020B0604020202020204" pitchFamily="34" charset="0"/>
                        <a:buChar char="•"/>
                      </a:pPr>
                      <a:r>
                        <a:rPr lang="en-US" sz="2200" baseline="0" dirty="0" smtClean="0"/>
                        <a:t>Involvement of students in connect with society in the context of curriculum</a:t>
                      </a:r>
                    </a:p>
                    <a:p>
                      <a:pPr marL="285750" indent="-285750">
                        <a:buFont typeface="Arial" panose="020B0604020202020204" pitchFamily="34" charset="0"/>
                        <a:buChar char="•"/>
                      </a:pPr>
                      <a:r>
                        <a:rPr lang="en-US" sz="2200" baseline="0" dirty="0" smtClean="0"/>
                        <a:t>Social research in collaboration with concerned bodies</a:t>
                      </a:r>
                    </a:p>
                    <a:p>
                      <a:pPr marL="285750" indent="-285750">
                        <a:buFont typeface="Arial" panose="020B0604020202020204" pitchFamily="34" charset="0"/>
                        <a:buChar char="•"/>
                      </a:pPr>
                      <a:r>
                        <a:rPr lang="en-US" sz="2200" baseline="0" dirty="0" smtClean="0"/>
                        <a:t>Adoption of nearby institutions, bodies or village</a:t>
                      </a:r>
                    </a:p>
                    <a:p>
                      <a:pPr marL="285750" indent="-285750">
                        <a:buFont typeface="Arial" panose="020B0604020202020204" pitchFamily="34" charset="0"/>
                        <a:buChar char="•"/>
                      </a:pPr>
                      <a:r>
                        <a:rPr lang="en-US" sz="2200" baseline="0" dirty="0" smtClean="0"/>
                        <a:t>Exchange </a:t>
                      </a:r>
                      <a:r>
                        <a:rPr lang="en-US" sz="2200" baseline="0" dirty="0" err="1" smtClean="0"/>
                        <a:t>programmes</a:t>
                      </a:r>
                      <a:endParaRPr lang="en-US" sz="2200" baseline="0" dirty="0" smtClean="0"/>
                    </a:p>
                  </a:txBody>
                  <a:tcPr/>
                </a:tc>
                <a:tc>
                  <a:txBody>
                    <a:bodyPr/>
                    <a:lstStyle/>
                    <a:p>
                      <a:pPr marL="285750" indent="-285750">
                        <a:buFont typeface="Arial" panose="020B0604020202020204" pitchFamily="34" charset="0"/>
                        <a:buChar char="•"/>
                      </a:pPr>
                      <a:r>
                        <a:rPr lang="en-US" sz="2200" dirty="0" smtClean="0"/>
                        <a:t>Understanding the relevance of curriculum for effective social and community engagement</a:t>
                      </a:r>
                    </a:p>
                    <a:p>
                      <a:pPr marL="285750" indent="-285750">
                        <a:buFont typeface="Arial" panose="020B0604020202020204" pitchFamily="34" charset="0"/>
                        <a:buChar char="•"/>
                      </a:pPr>
                      <a:r>
                        <a:rPr lang="en-US" sz="2200" dirty="0" smtClean="0"/>
                        <a:t>Increased involvement of the students in the societal level and realizing their sense of responsibility as a social being.</a:t>
                      </a:r>
                    </a:p>
                  </a:txBody>
                  <a:tcPr/>
                </a:tc>
                <a:tc>
                  <a:txBody>
                    <a:bodyPr/>
                    <a:lstStyle/>
                    <a:p>
                      <a:pPr marL="342900" indent="-342900">
                        <a:buFont typeface="Arial" panose="020B0604020202020204" pitchFamily="34" charset="0"/>
                        <a:buChar char="•"/>
                      </a:pPr>
                      <a:r>
                        <a:rPr lang="en-US" sz="2200" dirty="0" smtClean="0"/>
                        <a:t>Representation of students in national /larger bodies</a:t>
                      </a:r>
                    </a:p>
                    <a:p>
                      <a:pPr marL="342900" indent="-342900">
                        <a:buFont typeface="Arial" panose="020B0604020202020204" pitchFamily="34" charset="0"/>
                        <a:buChar char="•"/>
                      </a:pPr>
                      <a:r>
                        <a:rPr lang="en-US" sz="2200" dirty="0" smtClean="0"/>
                        <a:t>Creates an </a:t>
                      </a:r>
                      <a:r>
                        <a:rPr lang="en-US" sz="2200" dirty="0" err="1" smtClean="0"/>
                        <a:t>ec</a:t>
                      </a:r>
                      <a:r>
                        <a:rPr lang="en-US" sz="2200" dirty="0" smtClean="0"/>
                        <a:t>-system that uncovers innate talents in the society</a:t>
                      </a:r>
                      <a:endParaRPr lang="en-IN" sz="2200" dirty="0"/>
                    </a:p>
                  </a:txBody>
                  <a:tcPr/>
                </a:tc>
                <a:extLst>
                  <a:ext uri="{0D108BD9-81ED-4DB2-BD59-A6C34878D82A}">
                    <a16:rowId xmlns="" xmlns:a16="http://schemas.microsoft.com/office/drawing/2014/main" val="1859456552"/>
                  </a:ext>
                </a:extLst>
              </a:tr>
            </a:tbl>
          </a:graphicData>
        </a:graphic>
      </p:graphicFrame>
      <p:sp>
        <p:nvSpPr>
          <p:cNvPr id="5" name="TextBox 4"/>
          <p:cNvSpPr txBox="1"/>
          <p:nvPr/>
        </p:nvSpPr>
        <p:spPr>
          <a:xfrm>
            <a:off x="683491" y="639507"/>
            <a:ext cx="6033655" cy="584775"/>
          </a:xfrm>
          <a:prstGeom prst="rect">
            <a:avLst/>
          </a:prstGeom>
          <a:noFill/>
        </p:spPr>
        <p:txBody>
          <a:bodyPr wrap="square" rtlCol="0">
            <a:spAutoFit/>
          </a:bodyPr>
          <a:lstStyle/>
          <a:p>
            <a:r>
              <a:rPr lang="en-US" sz="3200" dirty="0" smtClean="0">
                <a:solidFill>
                  <a:srgbClr val="7030A0"/>
                </a:solidFill>
              </a:rPr>
              <a:t>Community Engagement</a:t>
            </a:r>
            <a:endParaRPr lang="en-IN" sz="3200" dirty="0">
              <a:solidFill>
                <a:srgbClr val="7030A0"/>
              </a:solidFill>
            </a:endParaRPr>
          </a:p>
        </p:txBody>
      </p:sp>
    </p:spTree>
    <p:extLst>
      <p:ext uri="{BB962C8B-B14F-4D97-AF65-F5344CB8AC3E}">
        <p14:creationId xmlns:p14="http://schemas.microsoft.com/office/powerpoint/2010/main" val="65307816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2690"/>
            <a:ext cx="10515600" cy="734002"/>
          </a:xfrm>
        </p:spPr>
        <p:txBody>
          <a:bodyPr/>
          <a:lstStyle/>
          <a:p>
            <a:pPr algn="ctr"/>
            <a:r>
              <a:rPr lang="en-US" b="1" dirty="0" smtClean="0"/>
              <a:t>Framework for Addressing Parameters</a:t>
            </a:r>
            <a:endParaRPr lang="en-IN" b="1" dirty="0"/>
          </a:p>
        </p:txBody>
      </p:sp>
      <p:graphicFrame>
        <p:nvGraphicFramePr>
          <p:cNvPr id="4" name="Content Placeholder 3"/>
          <p:cNvGraphicFramePr>
            <a:graphicFrameLocks noGrp="1"/>
          </p:cNvGraphicFramePr>
          <p:nvPr>
            <p:ph idx="1"/>
            <p:extLst/>
          </p:nvPr>
        </p:nvGraphicFramePr>
        <p:xfrm>
          <a:off x="683491" y="1711099"/>
          <a:ext cx="11175999" cy="4541520"/>
        </p:xfrm>
        <a:graphic>
          <a:graphicData uri="http://schemas.openxmlformats.org/drawingml/2006/table">
            <a:tbl>
              <a:tblPr firstRow="1" bandRow="1">
                <a:tableStyleId>{5C22544A-7EE6-4342-B048-85BDC9FD1C3A}</a:tableStyleId>
              </a:tblPr>
              <a:tblGrid>
                <a:gridCol w="2170545">
                  <a:extLst>
                    <a:ext uri="{9D8B030D-6E8A-4147-A177-3AD203B41FA5}">
                      <a16:colId xmlns="" xmlns:a16="http://schemas.microsoft.com/office/drawing/2014/main" val="766082641"/>
                    </a:ext>
                  </a:extLst>
                </a:gridCol>
                <a:gridCol w="3943928">
                  <a:extLst>
                    <a:ext uri="{9D8B030D-6E8A-4147-A177-3AD203B41FA5}">
                      <a16:colId xmlns="" xmlns:a16="http://schemas.microsoft.com/office/drawing/2014/main" val="1616090844"/>
                    </a:ext>
                  </a:extLst>
                </a:gridCol>
                <a:gridCol w="2410691">
                  <a:extLst>
                    <a:ext uri="{9D8B030D-6E8A-4147-A177-3AD203B41FA5}">
                      <a16:colId xmlns="" xmlns:a16="http://schemas.microsoft.com/office/drawing/2014/main" val="994891749"/>
                    </a:ext>
                  </a:extLst>
                </a:gridCol>
                <a:gridCol w="2650835">
                  <a:extLst>
                    <a:ext uri="{9D8B030D-6E8A-4147-A177-3AD203B41FA5}">
                      <a16:colId xmlns="" xmlns:a16="http://schemas.microsoft.com/office/drawing/2014/main" val="779730616"/>
                    </a:ext>
                  </a:extLst>
                </a:gridCol>
              </a:tblGrid>
              <a:tr h="370840">
                <a:tc>
                  <a:txBody>
                    <a:bodyPr/>
                    <a:lstStyle/>
                    <a:p>
                      <a:r>
                        <a:rPr lang="en-US" sz="2200" dirty="0" smtClean="0"/>
                        <a:t>Input</a:t>
                      </a:r>
                      <a:endParaRPr lang="en-IN" sz="2200" dirty="0"/>
                    </a:p>
                  </a:txBody>
                  <a:tcPr/>
                </a:tc>
                <a:tc>
                  <a:txBody>
                    <a:bodyPr/>
                    <a:lstStyle/>
                    <a:p>
                      <a:r>
                        <a:rPr lang="en-US" sz="2200" dirty="0" smtClean="0"/>
                        <a:t>Process</a:t>
                      </a:r>
                      <a:endParaRPr lang="en-IN" sz="2200" dirty="0"/>
                    </a:p>
                  </a:txBody>
                  <a:tcPr/>
                </a:tc>
                <a:tc>
                  <a:txBody>
                    <a:bodyPr/>
                    <a:lstStyle/>
                    <a:p>
                      <a:r>
                        <a:rPr lang="en-US" sz="2200" dirty="0" smtClean="0"/>
                        <a:t>Outcomes</a:t>
                      </a:r>
                      <a:endParaRPr lang="en-IN" sz="2200" dirty="0"/>
                    </a:p>
                  </a:txBody>
                  <a:tcPr/>
                </a:tc>
                <a:tc>
                  <a:txBody>
                    <a:bodyPr/>
                    <a:lstStyle/>
                    <a:p>
                      <a:r>
                        <a:rPr lang="en-US" sz="2200" dirty="0" smtClean="0"/>
                        <a:t>Impact</a:t>
                      </a:r>
                      <a:endParaRPr lang="en-IN" sz="2200" dirty="0"/>
                    </a:p>
                  </a:txBody>
                  <a:tcPr/>
                </a:tc>
                <a:extLst>
                  <a:ext uri="{0D108BD9-81ED-4DB2-BD59-A6C34878D82A}">
                    <a16:rowId xmlns="" xmlns:a16="http://schemas.microsoft.com/office/drawing/2014/main" val="598473818"/>
                  </a:ext>
                </a:extLst>
              </a:tr>
              <a:tr h="370840">
                <a:tc>
                  <a:txBody>
                    <a:bodyPr/>
                    <a:lstStyle/>
                    <a:p>
                      <a:pPr marL="342900" indent="-342900">
                        <a:buFont typeface="Arial" panose="020B0604020202020204" pitchFamily="34" charset="0"/>
                        <a:buChar char="•"/>
                      </a:pPr>
                      <a:r>
                        <a:rPr lang="en-US" sz="2200" dirty="0" smtClean="0"/>
                        <a:t>Credit</a:t>
                      </a:r>
                      <a:r>
                        <a:rPr lang="en-US" sz="2200" baseline="0" dirty="0" smtClean="0"/>
                        <a:t> for Green Initiatives </a:t>
                      </a:r>
                      <a:endParaRPr lang="en-US" sz="2200" dirty="0" smtClean="0"/>
                    </a:p>
                    <a:p>
                      <a:pPr marL="342900" indent="-342900">
                        <a:buFont typeface="Arial" panose="020B0604020202020204" pitchFamily="34" charset="0"/>
                        <a:buChar char="•"/>
                      </a:pPr>
                      <a:endParaRPr lang="en-IN" sz="2200" dirty="0"/>
                    </a:p>
                  </a:txBody>
                  <a:tcPr/>
                </a:tc>
                <a:tc>
                  <a:txBody>
                    <a:bodyPr/>
                    <a:lstStyle/>
                    <a:p>
                      <a:pPr marL="285750" indent="-285750">
                        <a:buFont typeface="Arial" panose="020B0604020202020204" pitchFamily="34" charset="0"/>
                        <a:buChar char="•"/>
                      </a:pPr>
                      <a:r>
                        <a:rPr lang="en-US" sz="2200" dirty="0" smtClean="0"/>
                        <a:t>Use of renewable energy</a:t>
                      </a:r>
                    </a:p>
                    <a:p>
                      <a:pPr marL="285750" indent="-285750">
                        <a:buFont typeface="Arial" panose="020B0604020202020204" pitchFamily="34" charset="0"/>
                        <a:buChar char="•"/>
                      </a:pPr>
                      <a:r>
                        <a:rPr lang="en-US" sz="2200" baseline="0" dirty="0" smtClean="0"/>
                        <a:t>Waste Management</a:t>
                      </a:r>
                    </a:p>
                    <a:p>
                      <a:pPr marL="285750" indent="-285750">
                        <a:buFont typeface="Arial" panose="020B0604020202020204" pitchFamily="34" charset="0"/>
                        <a:buChar char="•"/>
                      </a:pPr>
                      <a:r>
                        <a:rPr lang="en-US" sz="2200" baseline="0" dirty="0" smtClean="0"/>
                        <a:t>Environment friendly initiatives e.g. Green building, Eco restoration</a:t>
                      </a:r>
                    </a:p>
                    <a:p>
                      <a:pPr marL="285750" indent="-285750">
                        <a:buFont typeface="Arial" panose="020B0604020202020204" pitchFamily="34" charset="0"/>
                        <a:buChar char="•"/>
                      </a:pPr>
                      <a:r>
                        <a:rPr lang="en-US" sz="2200" baseline="0" dirty="0" smtClean="0"/>
                        <a:t>Spreading awareness among stakeholders</a:t>
                      </a:r>
                    </a:p>
                    <a:p>
                      <a:pPr marL="285750" indent="-285750">
                        <a:buFont typeface="Arial" panose="020B0604020202020204" pitchFamily="34" charset="0"/>
                        <a:buChar char="•"/>
                      </a:pPr>
                      <a:r>
                        <a:rPr lang="en-US" sz="2200" baseline="0" dirty="0" smtClean="0"/>
                        <a:t>Rain water harvesting and water recycling </a:t>
                      </a:r>
                    </a:p>
                    <a:p>
                      <a:pPr marL="285750" indent="-285750">
                        <a:buFont typeface="Arial" panose="020B0604020202020204" pitchFamily="34" charset="0"/>
                        <a:buChar char="•"/>
                      </a:pPr>
                      <a:r>
                        <a:rPr lang="en-US" sz="2200" baseline="0" dirty="0" smtClean="0"/>
                        <a:t>Appreciation towards the importance of achieving SDGs rapidly</a:t>
                      </a:r>
                    </a:p>
                  </a:txBody>
                  <a:tcPr/>
                </a:tc>
                <a:tc>
                  <a:txBody>
                    <a:bodyPr/>
                    <a:lstStyle/>
                    <a:p>
                      <a:pPr marL="285750" indent="-285750">
                        <a:buFont typeface="Arial" panose="020B0604020202020204" pitchFamily="34" charset="0"/>
                        <a:buChar char="•"/>
                      </a:pPr>
                      <a:r>
                        <a:rPr lang="en-US" sz="2200" dirty="0" smtClean="0"/>
                        <a:t>Orientation</a:t>
                      </a:r>
                      <a:r>
                        <a:rPr lang="en-US" sz="2200" baseline="0" dirty="0" smtClean="0"/>
                        <a:t> towards environmental friendly actions</a:t>
                      </a:r>
                    </a:p>
                    <a:p>
                      <a:pPr marL="285750" indent="-285750">
                        <a:buFont typeface="Arial" panose="020B0604020202020204" pitchFamily="34" charset="0"/>
                        <a:buChar char="•"/>
                      </a:pPr>
                      <a:r>
                        <a:rPr lang="en-US" sz="2200" baseline="0" dirty="0" smtClean="0"/>
                        <a:t>Shift towards renewable energy</a:t>
                      </a:r>
                      <a:endParaRPr lang="en-US" sz="2200" dirty="0" smtClean="0"/>
                    </a:p>
                  </a:txBody>
                  <a:tcPr/>
                </a:tc>
                <a:tc>
                  <a:txBody>
                    <a:bodyPr/>
                    <a:lstStyle/>
                    <a:p>
                      <a:pPr marL="342900" indent="-342900">
                        <a:buFont typeface="Arial" panose="020B0604020202020204" pitchFamily="34" charset="0"/>
                        <a:buChar char="•"/>
                      </a:pPr>
                      <a:r>
                        <a:rPr lang="en-US" sz="2200" dirty="0" smtClean="0"/>
                        <a:t>Reduction of carbon footprint</a:t>
                      </a:r>
                      <a:endParaRPr lang="en-IN" sz="2200" dirty="0"/>
                    </a:p>
                  </a:txBody>
                  <a:tcPr/>
                </a:tc>
                <a:extLst>
                  <a:ext uri="{0D108BD9-81ED-4DB2-BD59-A6C34878D82A}">
                    <a16:rowId xmlns="" xmlns:a16="http://schemas.microsoft.com/office/drawing/2014/main" val="1859456552"/>
                  </a:ext>
                </a:extLst>
              </a:tr>
            </a:tbl>
          </a:graphicData>
        </a:graphic>
      </p:graphicFrame>
      <p:sp>
        <p:nvSpPr>
          <p:cNvPr id="5" name="TextBox 4"/>
          <p:cNvSpPr txBox="1"/>
          <p:nvPr/>
        </p:nvSpPr>
        <p:spPr>
          <a:xfrm>
            <a:off x="683491" y="1006508"/>
            <a:ext cx="6033655" cy="584775"/>
          </a:xfrm>
          <a:prstGeom prst="rect">
            <a:avLst/>
          </a:prstGeom>
          <a:noFill/>
        </p:spPr>
        <p:txBody>
          <a:bodyPr wrap="square" rtlCol="0">
            <a:spAutoFit/>
          </a:bodyPr>
          <a:lstStyle/>
          <a:p>
            <a:r>
              <a:rPr lang="en-US" sz="3200" dirty="0" smtClean="0">
                <a:solidFill>
                  <a:srgbClr val="7030A0"/>
                </a:solidFill>
              </a:rPr>
              <a:t>Green Initiatives</a:t>
            </a:r>
            <a:endParaRPr lang="en-IN" sz="3200" dirty="0">
              <a:solidFill>
                <a:srgbClr val="7030A0"/>
              </a:solidFill>
            </a:endParaRPr>
          </a:p>
        </p:txBody>
      </p:sp>
    </p:spTree>
    <p:extLst>
      <p:ext uri="{BB962C8B-B14F-4D97-AF65-F5344CB8AC3E}">
        <p14:creationId xmlns:p14="http://schemas.microsoft.com/office/powerpoint/2010/main" val="159103583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2690"/>
            <a:ext cx="10515600" cy="734002"/>
          </a:xfrm>
        </p:spPr>
        <p:txBody>
          <a:bodyPr/>
          <a:lstStyle/>
          <a:p>
            <a:pPr algn="ctr"/>
            <a:r>
              <a:rPr lang="en-US" b="1" dirty="0" smtClean="0"/>
              <a:t>Framework for Addressing Parameters</a:t>
            </a:r>
            <a:endParaRPr lang="en-IN" b="1" dirty="0"/>
          </a:p>
        </p:txBody>
      </p:sp>
      <p:graphicFrame>
        <p:nvGraphicFramePr>
          <p:cNvPr id="4" name="Content Placeholder 3"/>
          <p:cNvGraphicFramePr>
            <a:graphicFrameLocks noGrp="1"/>
          </p:cNvGraphicFramePr>
          <p:nvPr>
            <p:ph idx="1"/>
            <p:extLst/>
          </p:nvPr>
        </p:nvGraphicFramePr>
        <p:xfrm>
          <a:off x="683491" y="1711099"/>
          <a:ext cx="11175999" cy="4876800"/>
        </p:xfrm>
        <a:graphic>
          <a:graphicData uri="http://schemas.openxmlformats.org/drawingml/2006/table">
            <a:tbl>
              <a:tblPr firstRow="1" bandRow="1">
                <a:tableStyleId>{5C22544A-7EE6-4342-B048-85BDC9FD1C3A}</a:tableStyleId>
              </a:tblPr>
              <a:tblGrid>
                <a:gridCol w="2170545">
                  <a:extLst>
                    <a:ext uri="{9D8B030D-6E8A-4147-A177-3AD203B41FA5}">
                      <a16:colId xmlns="" xmlns:a16="http://schemas.microsoft.com/office/drawing/2014/main" val="766082641"/>
                    </a:ext>
                  </a:extLst>
                </a:gridCol>
                <a:gridCol w="3943928">
                  <a:extLst>
                    <a:ext uri="{9D8B030D-6E8A-4147-A177-3AD203B41FA5}">
                      <a16:colId xmlns="" xmlns:a16="http://schemas.microsoft.com/office/drawing/2014/main" val="1616090844"/>
                    </a:ext>
                  </a:extLst>
                </a:gridCol>
                <a:gridCol w="2410691">
                  <a:extLst>
                    <a:ext uri="{9D8B030D-6E8A-4147-A177-3AD203B41FA5}">
                      <a16:colId xmlns="" xmlns:a16="http://schemas.microsoft.com/office/drawing/2014/main" val="994891749"/>
                    </a:ext>
                  </a:extLst>
                </a:gridCol>
                <a:gridCol w="2650835">
                  <a:extLst>
                    <a:ext uri="{9D8B030D-6E8A-4147-A177-3AD203B41FA5}">
                      <a16:colId xmlns="" xmlns:a16="http://schemas.microsoft.com/office/drawing/2014/main" val="779730616"/>
                    </a:ext>
                  </a:extLst>
                </a:gridCol>
              </a:tblGrid>
              <a:tr h="370840">
                <a:tc>
                  <a:txBody>
                    <a:bodyPr/>
                    <a:lstStyle/>
                    <a:p>
                      <a:r>
                        <a:rPr lang="en-US" sz="2200" dirty="0" smtClean="0"/>
                        <a:t>Input</a:t>
                      </a:r>
                      <a:endParaRPr lang="en-IN" sz="2200" dirty="0"/>
                    </a:p>
                  </a:txBody>
                  <a:tcPr/>
                </a:tc>
                <a:tc>
                  <a:txBody>
                    <a:bodyPr/>
                    <a:lstStyle/>
                    <a:p>
                      <a:r>
                        <a:rPr lang="en-US" sz="2200" dirty="0" smtClean="0"/>
                        <a:t>Process</a:t>
                      </a:r>
                      <a:endParaRPr lang="en-IN" sz="2200" dirty="0"/>
                    </a:p>
                  </a:txBody>
                  <a:tcPr/>
                </a:tc>
                <a:tc>
                  <a:txBody>
                    <a:bodyPr/>
                    <a:lstStyle/>
                    <a:p>
                      <a:r>
                        <a:rPr lang="en-US" sz="2200" dirty="0" smtClean="0"/>
                        <a:t>Outcomes</a:t>
                      </a:r>
                      <a:endParaRPr lang="en-IN" sz="2200" dirty="0"/>
                    </a:p>
                  </a:txBody>
                  <a:tcPr/>
                </a:tc>
                <a:tc>
                  <a:txBody>
                    <a:bodyPr/>
                    <a:lstStyle/>
                    <a:p>
                      <a:r>
                        <a:rPr lang="en-US" sz="2200" dirty="0" smtClean="0"/>
                        <a:t>Impact</a:t>
                      </a:r>
                      <a:endParaRPr lang="en-IN" sz="2200" dirty="0"/>
                    </a:p>
                  </a:txBody>
                  <a:tcPr/>
                </a:tc>
                <a:extLst>
                  <a:ext uri="{0D108BD9-81ED-4DB2-BD59-A6C34878D82A}">
                    <a16:rowId xmlns="" xmlns:a16="http://schemas.microsoft.com/office/drawing/2014/main" val="598473818"/>
                  </a:ext>
                </a:extLst>
              </a:tr>
              <a:tr h="370840">
                <a:tc>
                  <a:txBody>
                    <a:bodyPr/>
                    <a:lstStyle/>
                    <a:p>
                      <a:pPr marL="342900" indent="-342900">
                        <a:buFont typeface="Arial" panose="020B0604020202020204" pitchFamily="34" charset="0"/>
                        <a:buChar char="•"/>
                      </a:pPr>
                      <a:r>
                        <a:rPr lang="en-US" sz="2200" dirty="0" smtClean="0"/>
                        <a:t>Act, Statutes, Regulations, Policies</a:t>
                      </a:r>
                    </a:p>
                    <a:p>
                      <a:pPr marL="342900" indent="-342900">
                        <a:buFont typeface="Arial" panose="020B0604020202020204" pitchFamily="34" charset="0"/>
                        <a:buChar char="•"/>
                      </a:pPr>
                      <a:endParaRPr lang="en-US" sz="2200" dirty="0" smtClean="0"/>
                    </a:p>
                    <a:p>
                      <a:pPr marL="342900" indent="-342900">
                        <a:buFont typeface="Arial" panose="020B0604020202020204" pitchFamily="34" charset="0"/>
                        <a:buChar char="•"/>
                      </a:pPr>
                      <a:endParaRPr lang="en-US" sz="2200" dirty="0" smtClean="0"/>
                    </a:p>
                    <a:p>
                      <a:pPr marL="342900" indent="-342900">
                        <a:buFont typeface="Arial" panose="020B0604020202020204" pitchFamily="34" charset="0"/>
                        <a:buChar char="•"/>
                      </a:pPr>
                      <a:r>
                        <a:rPr lang="en-US" sz="2200" dirty="0" smtClean="0"/>
                        <a:t>Mission</a:t>
                      </a:r>
                      <a:r>
                        <a:rPr lang="en-US" sz="2200" baseline="0" dirty="0" smtClean="0"/>
                        <a:t> to achieve the vision</a:t>
                      </a:r>
                      <a:endParaRPr lang="en-IN" sz="2200" dirty="0"/>
                    </a:p>
                  </a:txBody>
                  <a:tcPr/>
                </a:tc>
                <a:tc>
                  <a:txBody>
                    <a:bodyPr/>
                    <a:lstStyle/>
                    <a:p>
                      <a:pPr marL="285750" indent="-285750">
                        <a:buFont typeface="Arial" panose="020B0604020202020204" pitchFamily="34" charset="0"/>
                        <a:buChar char="•"/>
                      </a:pPr>
                      <a:r>
                        <a:rPr lang="en-US" sz="2200" dirty="0" smtClean="0"/>
                        <a:t>Implementation conforming to Act, Statutes, Regulations, Policies</a:t>
                      </a:r>
                    </a:p>
                    <a:p>
                      <a:pPr marL="285750" indent="-285750">
                        <a:buFont typeface="Arial" panose="020B0604020202020204" pitchFamily="34" charset="0"/>
                        <a:buChar char="•"/>
                      </a:pPr>
                      <a:r>
                        <a:rPr lang="en-US" sz="2200" baseline="0" dirty="0" smtClean="0"/>
                        <a:t>Amendment procedures</a:t>
                      </a:r>
                    </a:p>
                    <a:p>
                      <a:pPr marL="285750" indent="-285750">
                        <a:buFont typeface="Arial" panose="020B0604020202020204" pitchFamily="34" charset="0"/>
                        <a:buChar char="•"/>
                      </a:pPr>
                      <a:endParaRPr lang="en-US" sz="2200" baseline="0" dirty="0" smtClean="0"/>
                    </a:p>
                    <a:p>
                      <a:pPr marL="285750" indent="-285750">
                        <a:buFont typeface="Arial" panose="020B0604020202020204" pitchFamily="34" charset="0"/>
                        <a:buChar char="•"/>
                      </a:pPr>
                      <a:r>
                        <a:rPr lang="en-US" sz="2200" baseline="0" dirty="0" smtClean="0"/>
                        <a:t>Innovation in Governance to be evaluated based on implementation of </a:t>
                      </a:r>
                      <a:r>
                        <a:rPr lang="en-US" sz="2200" baseline="0" dirty="0" err="1" smtClean="0"/>
                        <a:t>eGovernance</a:t>
                      </a:r>
                      <a:r>
                        <a:rPr lang="en-US" sz="2200" baseline="0" dirty="0" smtClean="0"/>
                        <a:t>, Decentralization, participative management strategies</a:t>
                      </a:r>
                    </a:p>
                    <a:p>
                      <a:pPr marL="285750" indent="-285750">
                        <a:buFont typeface="Arial" panose="020B0604020202020204" pitchFamily="34" charset="0"/>
                        <a:buChar char="•"/>
                      </a:pPr>
                      <a:endParaRPr lang="en-US" sz="2200" baseline="0" dirty="0" smtClean="0"/>
                    </a:p>
                  </a:txBody>
                  <a:tcPr/>
                </a:tc>
                <a:tc>
                  <a:txBody>
                    <a:bodyPr/>
                    <a:lstStyle/>
                    <a:p>
                      <a:pPr marL="285750" indent="-285750">
                        <a:buFont typeface="Arial" panose="020B0604020202020204" pitchFamily="34" charset="0"/>
                        <a:buChar char="•"/>
                      </a:pPr>
                      <a:r>
                        <a:rPr lang="en-US" sz="2200" dirty="0" smtClean="0"/>
                        <a:t>Better conflict resolution</a:t>
                      </a:r>
                    </a:p>
                    <a:p>
                      <a:pPr marL="285750" indent="-285750">
                        <a:buFont typeface="Arial" panose="020B0604020202020204" pitchFamily="34" charset="0"/>
                        <a:buChar char="•"/>
                      </a:pPr>
                      <a:endParaRPr lang="en-US" sz="2200" dirty="0" smtClean="0"/>
                    </a:p>
                    <a:p>
                      <a:pPr marL="285750" indent="-285750">
                        <a:buFont typeface="Arial" panose="020B0604020202020204" pitchFamily="34" charset="0"/>
                        <a:buChar char="•"/>
                      </a:pPr>
                      <a:endParaRPr lang="en-US" sz="2200" dirty="0" smtClean="0"/>
                    </a:p>
                    <a:p>
                      <a:pPr marL="285750" indent="-285750">
                        <a:buFont typeface="Arial" panose="020B0604020202020204" pitchFamily="34" charset="0"/>
                        <a:buChar char="•"/>
                      </a:pPr>
                      <a:endParaRPr lang="en-US" sz="2200" dirty="0" smtClean="0"/>
                    </a:p>
                    <a:p>
                      <a:pPr marL="285750" indent="-285750">
                        <a:buFont typeface="Arial" panose="020B0604020202020204" pitchFamily="34" charset="0"/>
                        <a:buChar char="•"/>
                      </a:pPr>
                      <a:r>
                        <a:rPr lang="en-US" sz="2200" dirty="0" smtClean="0"/>
                        <a:t>Level of Implementation with examples in different area</a:t>
                      </a:r>
                    </a:p>
                    <a:p>
                      <a:pPr marL="285750" indent="-285750">
                        <a:buFont typeface="Arial" panose="020B0604020202020204" pitchFamily="34" charset="0"/>
                        <a:buChar char="•"/>
                      </a:pPr>
                      <a:r>
                        <a:rPr lang="en-US" sz="2200" dirty="0" smtClean="0"/>
                        <a:t>Increased GER</a:t>
                      </a:r>
                    </a:p>
                  </a:txBody>
                  <a:tcPr/>
                </a:tc>
                <a:tc>
                  <a:txBody>
                    <a:bodyPr/>
                    <a:lstStyle/>
                    <a:p>
                      <a:pPr marL="342900" indent="-342900">
                        <a:buFont typeface="Arial" panose="020B0604020202020204" pitchFamily="34" charset="0"/>
                        <a:buChar char="•"/>
                      </a:pPr>
                      <a:r>
                        <a:rPr lang="en-US" sz="2200" dirty="0" smtClean="0"/>
                        <a:t>Transparency in Governance</a:t>
                      </a:r>
                    </a:p>
                    <a:p>
                      <a:pPr marL="342900" indent="-342900">
                        <a:buFont typeface="Arial" panose="020B0604020202020204" pitchFamily="34" charset="0"/>
                        <a:buChar char="•"/>
                      </a:pPr>
                      <a:endParaRPr lang="en-US" sz="2200" dirty="0" smtClean="0"/>
                    </a:p>
                    <a:p>
                      <a:pPr marL="342900" indent="-342900">
                        <a:buFont typeface="Arial" panose="020B0604020202020204" pitchFamily="34" charset="0"/>
                        <a:buChar char="•"/>
                      </a:pPr>
                      <a:endParaRPr lang="en-US" sz="2200" dirty="0" smtClean="0"/>
                    </a:p>
                    <a:p>
                      <a:pPr marL="342900" indent="-342900">
                        <a:buFont typeface="Arial" panose="020B0604020202020204" pitchFamily="34" charset="0"/>
                        <a:buChar char="•"/>
                      </a:pPr>
                      <a:endParaRPr lang="en-US" sz="2200" dirty="0" smtClean="0"/>
                    </a:p>
                    <a:p>
                      <a:pPr marL="342900" indent="-342900">
                        <a:buFont typeface="Arial" panose="020B0604020202020204" pitchFamily="34" charset="0"/>
                        <a:buChar char="•"/>
                      </a:pPr>
                      <a:r>
                        <a:rPr lang="en-US" sz="2200" dirty="0" smtClean="0"/>
                        <a:t>Timeline of execution of administrative tasks</a:t>
                      </a:r>
                    </a:p>
                    <a:p>
                      <a:pPr marL="342900" indent="-342900">
                        <a:buFont typeface="Arial" panose="020B0604020202020204" pitchFamily="34" charset="0"/>
                        <a:buChar char="•"/>
                      </a:pPr>
                      <a:r>
                        <a:rPr lang="en-US" sz="2200" dirty="0" smtClean="0"/>
                        <a:t>Helps in better management</a:t>
                      </a:r>
                      <a:r>
                        <a:rPr lang="en-US" sz="2200" baseline="0" dirty="0" smtClean="0"/>
                        <a:t> of the institutions and its admin</a:t>
                      </a:r>
                      <a:endParaRPr lang="en-IN" sz="2200" dirty="0"/>
                    </a:p>
                  </a:txBody>
                  <a:tcPr/>
                </a:tc>
                <a:extLst>
                  <a:ext uri="{0D108BD9-81ED-4DB2-BD59-A6C34878D82A}">
                    <a16:rowId xmlns="" xmlns:a16="http://schemas.microsoft.com/office/drawing/2014/main" val="1859456552"/>
                  </a:ext>
                </a:extLst>
              </a:tr>
            </a:tbl>
          </a:graphicData>
        </a:graphic>
      </p:graphicFrame>
      <p:sp>
        <p:nvSpPr>
          <p:cNvPr id="5" name="TextBox 4"/>
          <p:cNvSpPr txBox="1"/>
          <p:nvPr/>
        </p:nvSpPr>
        <p:spPr>
          <a:xfrm>
            <a:off x="683491" y="1006508"/>
            <a:ext cx="6033655" cy="584775"/>
          </a:xfrm>
          <a:prstGeom prst="rect">
            <a:avLst/>
          </a:prstGeom>
          <a:noFill/>
        </p:spPr>
        <p:txBody>
          <a:bodyPr wrap="square" rtlCol="0">
            <a:spAutoFit/>
          </a:bodyPr>
          <a:lstStyle/>
          <a:p>
            <a:r>
              <a:rPr lang="en-US" sz="3200" dirty="0" smtClean="0">
                <a:solidFill>
                  <a:srgbClr val="7030A0"/>
                </a:solidFill>
              </a:rPr>
              <a:t>Governance and Administration</a:t>
            </a:r>
            <a:endParaRPr lang="en-IN" sz="3200" dirty="0">
              <a:solidFill>
                <a:srgbClr val="7030A0"/>
              </a:solidFill>
            </a:endParaRPr>
          </a:p>
        </p:txBody>
      </p:sp>
      <p:cxnSp>
        <p:nvCxnSpPr>
          <p:cNvPr id="6" name="Straight Connector 5"/>
          <p:cNvCxnSpPr/>
          <p:nvPr/>
        </p:nvCxnSpPr>
        <p:spPr>
          <a:xfrm>
            <a:off x="683491" y="3546763"/>
            <a:ext cx="11175999" cy="0"/>
          </a:xfrm>
          <a:prstGeom prst="line">
            <a:avLst/>
          </a:prstGeom>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01890057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2690"/>
            <a:ext cx="10515600" cy="734002"/>
          </a:xfrm>
        </p:spPr>
        <p:txBody>
          <a:bodyPr/>
          <a:lstStyle/>
          <a:p>
            <a:pPr algn="ctr"/>
            <a:r>
              <a:rPr lang="en-US" b="1" dirty="0" smtClean="0"/>
              <a:t>Framework for Addressing Parameters</a:t>
            </a:r>
            <a:endParaRPr lang="en-IN" b="1" dirty="0"/>
          </a:p>
        </p:txBody>
      </p:sp>
      <p:graphicFrame>
        <p:nvGraphicFramePr>
          <p:cNvPr id="4" name="Content Placeholder 3"/>
          <p:cNvGraphicFramePr>
            <a:graphicFrameLocks noGrp="1"/>
          </p:cNvGraphicFramePr>
          <p:nvPr>
            <p:ph idx="1"/>
            <p:extLst/>
          </p:nvPr>
        </p:nvGraphicFramePr>
        <p:xfrm>
          <a:off x="683491" y="1711099"/>
          <a:ext cx="11175999" cy="5425440"/>
        </p:xfrm>
        <a:graphic>
          <a:graphicData uri="http://schemas.openxmlformats.org/drawingml/2006/table">
            <a:tbl>
              <a:tblPr firstRow="1" bandRow="1">
                <a:tableStyleId>{5C22544A-7EE6-4342-B048-85BDC9FD1C3A}</a:tableStyleId>
              </a:tblPr>
              <a:tblGrid>
                <a:gridCol w="2170545">
                  <a:extLst>
                    <a:ext uri="{9D8B030D-6E8A-4147-A177-3AD203B41FA5}">
                      <a16:colId xmlns="" xmlns:a16="http://schemas.microsoft.com/office/drawing/2014/main" val="766082641"/>
                    </a:ext>
                  </a:extLst>
                </a:gridCol>
                <a:gridCol w="3943928">
                  <a:extLst>
                    <a:ext uri="{9D8B030D-6E8A-4147-A177-3AD203B41FA5}">
                      <a16:colId xmlns="" xmlns:a16="http://schemas.microsoft.com/office/drawing/2014/main" val="1616090844"/>
                    </a:ext>
                  </a:extLst>
                </a:gridCol>
                <a:gridCol w="2410691">
                  <a:extLst>
                    <a:ext uri="{9D8B030D-6E8A-4147-A177-3AD203B41FA5}">
                      <a16:colId xmlns="" xmlns:a16="http://schemas.microsoft.com/office/drawing/2014/main" val="994891749"/>
                    </a:ext>
                  </a:extLst>
                </a:gridCol>
                <a:gridCol w="2650835">
                  <a:extLst>
                    <a:ext uri="{9D8B030D-6E8A-4147-A177-3AD203B41FA5}">
                      <a16:colId xmlns="" xmlns:a16="http://schemas.microsoft.com/office/drawing/2014/main" val="779730616"/>
                    </a:ext>
                  </a:extLst>
                </a:gridCol>
              </a:tblGrid>
              <a:tr h="370840">
                <a:tc>
                  <a:txBody>
                    <a:bodyPr/>
                    <a:lstStyle/>
                    <a:p>
                      <a:r>
                        <a:rPr lang="en-US" sz="2200" dirty="0" smtClean="0"/>
                        <a:t>Input</a:t>
                      </a:r>
                      <a:endParaRPr lang="en-IN" sz="2200" dirty="0"/>
                    </a:p>
                  </a:txBody>
                  <a:tcPr/>
                </a:tc>
                <a:tc>
                  <a:txBody>
                    <a:bodyPr/>
                    <a:lstStyle/>
                    <a:p>
                      <a:r>
                        <a:rPr lang="en-US" sz="2200" dirty="0" smtClean="0"/>
                        <a:t>Process</a:t>
                      </a:r>
                      <a:endParaRPr lang="en-IN" sz="2200" dirty="0"/>
                    </a:p>
                  </a:txBody>
                  <a:tcPr/>
                </a:tc>
                <a:tc>
                  <a:txBody>
                    <a:bodyPr/>
                    <a:lstStyle/>
                    <a:p>
                      <a:r>
                        <a:rPr lang="en-US" sz="2200" dirty="0" smtClean="0"/>
                        <a:t>Outcomes</a:t>
                      </a:r>
                      <a:endParaRPr lang="en-IN" sz="2200" dirty="0"/>
                    </a:p>
                  </a:txBody>
                  <a:tcPr/>
                </a:tc>
                <a:tc>
                  <a:txBody>
                    <a:bodyPr/>
                    <a:lstStyle/>
                    <a:p>
                      <a:r>
                        <a:rPr lang="en-US" sz="2200" dirty="0" smtClean="0"/>
                        <a:t>Impact</a:t>
                      </a:r>
                      <a:endParaRPr lang="en-IN" sz="2200" dirty="0"/>
                    </a:p>
                  </a:txBody>
                  <a:tcPr/>
                </a:tc>
                <a:extLst>
                  <a:ext uri="{0D108BD9-81ED-4DB2-BD59-A6C34878D82A}">
                    <a16:rowId xmlns="" xmlns:a16="http://schemas.microsoft.com/office/drawing/2014/main" val="598473818"/>
                  </a:ext>
                </a:extLst>
              </a:tr>
              <a:tr h="370840">
                <a:tc>
                  <a:txBody>
                    <a:bodyPr/>
                    <a:lstStyle/>
                    <a:p>
                      <a:pPr marL="342900" indent="-342900">
                        <a:buFont typeface="Arial" panose="020B0604020202020204" pitchFamily="34" charset="0"/>
                        <a:buChar char="•"/>
                      </a:pPr>
                      <a:r>
                        <a:rPr lang="en-US" sz="2200" dirty="0" smtClean="0"/>
                        <a:t>Act, Statutes, Regulations, Policies</a:t>
                      </a:r>
                    </a:p>
                    <a:p>
                      <a:pPr marL="342900" indent="-342900">
                        <a:buFont typeface="Arial" panose="020B0604020202020204" pitchFamily="34" charset="0"/>
                        <a:buChar char="•"/>
                      </a:pPr>
                      <a:endParaRPr lang="en-US" sz="2200" dirty="0" smtClean="0"/>
                    </a:p>
                    <a:p>
                      <a:pPr marL="342900" indent="-342900">
                        <a:buFont typeface="Arial" panose="020B0604020202020204" pitchFamily="34" charset="0"/>
                        <a:buChar char="•"/>
                      </a:pPr>
                      <a:endParaRPr lang="en-US" sz="2200" dirty="0" smtClean="0"/>
                    </a:p>
                    <a:p>
                      <a:pPr marL="342900" indent="-342900">
                        <a:buFont typeface="Arial" panose="020B0604020202020204" pitchFamily="34" charset="0"/>
                        <a:buChar char="•"/>
                      </a:pPr>
                      <a:r>
                        <a:rPr lang="en-US" sz="2200" dirty="0" smtClean="0"/>
                        <a:t>Mission</a:t>
                      </a:r>
                      <a:r>
                        <a:rPr lang="en-US" sz="2200" baseline="0" dirty="0" smtClean="0"/>
                        <a:t> to achieve the vision</a:t>
                      </a:r>
                      <a:endParaRPr lang="en-IN" sz="2200" dirty="0"/>
                    </a:p>
                  </a:txBody>
                  <a:tcPr/>
                </a:tc>
                <a:tc>
                  <a:txBody>
                    <a:bodyPr/>
                    <a:lstStyle/>
                    <a:p>
                      <a:pPr marL="342900" indent="-342900">
                        <a:buFont typeface="Arial" panose="020B0604020202020204" pitchFamily="34" charset="0"/>
                        <a:buChar char="•"/>
                      </a:pPr>
                      <a:r>
                        <a:rPr lang="en-US" sz="2000" b="1" baseline="0" dirty="0" smtClean="0">
                          <a:solidFill>
                            <a:srgbClr val="7030A0"/>
                          </a:solidFill>
                        </a:rPr>
                        <a:t>Implementation of the G20 High-Level Principles of Lifestyles for sustainable development (LIFE) with appropriate weightage</a:t>
                      </a:r>
                    </a:p>
                    <a:p>
                      <a:pPr marL="285750" indent="-285750">
                        <a:buFont typeface="Arial" panose="020B0604020202020204" pitchFamily="34" charset="0"/>
                        <a:buChar char="•"/>
                      </a:pPr>
                      <a:r>
                        <a:rPr lang="en-US" sz="2000" b="1" baseline="0" dirty="0" smtClean="0">
                          <a:solidFill>
                            <a:srgbClr val="7030A0"/>
                          </a:solidFill>
                        </a:rPr>
                        <a:t>Appropriate weightage for availability of an effective Grievance </a:t>
                      </a:r>
                      <a:r>
                        <a:rPr lang="en-US" sz="2000" b="1" baseline="0" dirty="0" err="1" smtClean="0">
                          <a:solidFill>
                            <a:srgbClr val="7030A0"/>
                          </a:solidFill>
                        </a:rPr>
                        <a:t>Redressal</a:t>
                      </a:r>
                      <a:r>
                        <a:rPr lang="en-US" sz="2000" b="1" baseline="0" dirty="0" smtClean="0">
                          <a:solidFill>
                            <a:srgbClr val="7030A0"/>
                          </a:solidFill>
                        </a:rPr>
                        <a:t> Mechanism and resolution of complaints</a:t>
                      </a:r>
                    </a:p>
                    <a:p>
                      <a:pPr marL="285750" indent="-285750">
                        <a:buFont typeface="Arial" panose="020B0604020202020204" pitchFamily="34" charset="0"/>
                        <a:buChar char="•"/>
                      </a:pPr>
                      <a:r>
                        <a:rPr lang="en-US" sz="2000" b="1" baseline="0" dirty="0" smtClean="0">
                          <a:solidFill>
                            <a:srgbClr val="7030A0"/>
                          </a:solidFill>
                        </a:rPr>
                        <a:t>Appropriate weightages for performance related statistics like increase in enrolment, gender parity ration, SC/ST/OBC/EWS/Student enrolment</a:t>
                      </a:r>
                    </a:p>
                    <a:p>
                      <a:pPr marL="285750" indent="-285750">
                        <a:buFont typeface="Arial" panose="020B0604020202020204" pitchFamily="34" charset="0"/>
                        <a:buChar char="•"/>
                      </a:pPr>
                      <a:endParaRPr lang="en-US" sz="2200" baseline="0" dirty="0" smtClean="0"/>
                    </a:p>
                  </a:txBody>
                  <a:tcPr/>
                </a:tc>
                <a:tc>
                  <a:txBody>
                    <a:bodyPr/>
                    <a:lstStyle/>
                    <a:p>
                      <a:pPr marL="285750" indent="-285750">
                        <a:buFont typeface="Arial" panose="020B0604020202020204" pitchFamily="34" charset="0"/>
                        <a:buChar char="•"/>
                      </a:pPr>
                      <a:r>
                        <a:rPr lang="en-US" sz="2200" dirty="0" smtClean="0"/>
                        <a:t>Better conflict resolution</a:t>
                      </a:r>
                    </a:p>
                    <a:p>
                      <a:pPr marL="285750" indent="-285750">
                        <a:buFont typeface="Arial" panose="020B0604020202020204" pitchFamily="34" charset="0"/>
                        <a:buChar char="•"/>
                      </a:pPr>
                      <a:endParaRPr lang="en-US" sz="2200" dirty="0" smtClean="0"/>
                    </a:p>
                    <a:p>
                      <a:pPr marL="0" indent="0">
                        <a:buFont typeface="Arial" panose="020B0604020202020204" pitchFamily="34" charset="0"/>
                        <a:buNone/>
                      </a:pPr>
                      <a:endParaRPr lang="en-US" sz="2200" dirty="0" smtClean="0"/>
                    </a:p>
                    <a:p>
                      <a:pPr marL="285750" indent="-285750">
                        <a:buFont typeface="Arial" panose="020B0604020202020204" pitchFamily="34" charset="0"/>
                        <a:buChar char="•"/>
                      </a:pPr>
                      <a:r>
                        <a:rPr lang="en-US" sz="2200" dirty="0" smtClean="0"/>
                        <a:t>Level of Implementation with examples in different area</a:t>
                      </a:r>
                    </a:p>
                    <a:p>
                      <a:pPr marL="285750" indent="-285750">
                        <a:buFont typeface="Arial" panose="020B0604020202020204" pitchFamily="34" charset="0"/>
                        <a:buChar char="•"/>
                      </a:pPr>
                      <a:r>
                        <a:rPr lang="en-US" sz="2200" dirty="0" smtClean="0"/>
                        <a:t>Increased GER</a:t>
                      </a:r>
                    </a:p>
                  </a:txBody>
                  <a:tcPr/>
                </a:tc>
                <a:tc>
                  <a:txBody>
                    <a:bodyPr/>
                    <a:lstStyle/>
                    <a:p>
                      <a:pPr marL="342900" indent="-342900">
                        <a:buFont typeface="Arial" panose="020B0604020202020204" pitchFamily="34" charset="0"/>
                        <a:buChar char="•"/>
                      </a:pPr>
                      <a:r>
                        <a:rPr lang="en-US" sz="2200" dirty="0" smtClean="0"/>
                        <a:t>Restoration</a:t>
                      </a:r>
                      <a:r>
                        <a:rPr lang="en-US" sz="2200" baseline="0" dirty="0" smtClean="0"/>
                        <a:t> of India’s role as </a:t>
                      </a:r>
                      <a:r>
                        <a:rPr lang="en-US" sz="2200" baseline="0" dirty="0" err="1" smtClean="0"/>
                        <a:t>Vishwaguru</a:t>
                      </a:r>
                      <a:endParaRPr lang="en-IN" sz="2200" dirty="0"/>
                    </a:p>
                  </a:txBody>
                  <a:tcPr/>
                </a:tc>
                <a:extLst>
                  <a:ext uri="{0D108BD9-81ED-4DB2-BD59-A6C34878D82A}">
                    <a16:rowId xmlns="" xmlns:a16="http://schemas.microsoft.com/office/drawing/2014/main" val="1859456552"/>
                  </a:ext>
                </a:extLst>
              </a:tr>
            </a:tbl>
          </a:graphicData>
        </a:graphic>
      </p:graphicFrame>
      <p:sp>
        <p:nvSpPr>
          <p:cNvPr id="5" name="TextBox 4"/>
          <p:cNvSpPr txBox="1"/>
          <p:nvPr/>
        </p:nvSpPr>
        <p:spPr>
          <a:xfrm>
            <a:off x="683491" y="1006508"/>
            <a:ext cx="6033655" cy="584775"/>
          </a:xfrm>
          <a:prstGeom prst="rect">
            <a:avLst/>
          </a:prstGeom>
          <a:noFill/>
        </p:spPr>
        <p:txBody>
          <a:bodyPr wrap="square" rtlCol="0">
            <a:spAutoFit/>
          </a:bodyPr>
          <a:lstStyle/>
          <a:p>
            <a:r>
              <a:rPr lang="en-US" sz="3200" dirty="0" smtClean="0">
                <a:solidFill>
                  <a:srgbClr val="7030A0"/>
                </a:solidFill>
              </a:rPr>
              <a:t>Governance and Administration</a:t>
            </a:r>
            <a:endParaRPr lang="en-IN" sz="3200" dirty="0">
              <a:solidFill>
                <a:srgbClr val="7030A0"/>
              </a:solidFill>
            </a:endParaRPr>
          </a:p>
        </p:txBody>
      </p:sp>
    </p:spTree>
    <p:extLst>
      <p:ext uri="{BB962C8B-B14F-4D97-AF65-F5344CB8AC3E}">
        <p14:creationId xmlns:p14="http://schemas.microsoft.com/office/powerpoint/2010/main" val="12469425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7030A0"/>
                </a:solidFill>
              </a:rPr>
              <a:t>Criterion2 :</a:t>
            </a:r>
            <a:r>
              <a:rPr lang="en-US" sz="3200" b="1" dirty="0">
                <a:solidFill>
                  <a:srgbClr val="7030A0"/>
                </a:solidFill>
              </a:rPr>
              <a:t>Program Curriculum and Teaching–Learning Processes (100)</a:t>
            </a:r>
            <a:endParaRPr lang="en-IN" sz="3200" b="1" dirty="0">
              <a:solidFill>
                <a:srgbClr val="7030A0"/>
              </a:solidFill>
            </a:endParaRPr>
          </a:p>
        </p:txBody>
      </p:sp>
      <p:sp>
        <p:nvSpPr>
          <p:cNvPr id="3" name="Content Placeholder 2"/>
          <p:cNvSpPr>
            <a:spLocks noGrp="1"/>
          </p:cNvSpPr>
          <p:nvPr>
            <p:ph idx="1"/>
          </p:nvPr>
        </p:nvSpPr>
        <p:spPr>
          <a:xfrm>
            <a:off x="838200" y="1825624"/>
            <a:ext cx="10515600" cy="4833793"/>
          </a:xfrm>
        </p:spPr>
        <p:txBody>
          <a:bodyPr>
            <a:normAutofit lnSpcReduction="10000"/>
          </a:bodyPr>
          <a:lstStyle/>
          <a:p>
            <a:r>
              <a:rPr lang="en-US" dirty="0" smtClean="0"/>
              <a:t>Common Questions: Curriculum (30)</a:t>
            </a:r>
          </a:p>
          <a:p>
            <a:r>
              <a:rPr lang="en-US" sz="2600" dirty="0" smtClean="0">
                <a:solidFill>
                  <a:srgbClr val="FF0000"/>
                </a:solidFill>
              </a:rPr>
              <a:t>When was last revised or designed?</a:t>
            </a:r>
          </a:p>
          <a:p>
            <a:r>
              <a:rPr lang="en-US" sz="2600" dirty="0" smtClean="0">
                <a:solidFill>
                  <a:srgbClr val="FF0000"/>
                </a:solidFill>
              </a:rPr>
              <a:t>% industry experts involved in BOS? List to be kept ready with attendance sheet having signatures. If any specific suggestions that have been incorporated then highlight that.</a:t>
            </a:r>
          </a:p>
          <a:p>
            <a:r>
              <a:rPr lang="en-US" sz="2600" dirty="0" smtClean="0">
                <a:solidFill>
                  <a:srgbClr val="FF0000"/>
                </a:solidFill>
              </a:rPr>
              <a:t>% of Outside academician involved</a:t>
            </a:r>
          </a:p>
          <a:p>
            <a:r>
              <a:rPr lang="en-US" sz="2600" dirty="0" smtClean="0">
                <a:solidFill>
                  <a:srgbClr val="FF0000"/>
                </a:solidFill>
              </a:rPr>
              <a:t>Process of gap analysis and action plan to integrate in curriculum</a:t>
            </a:r>
          </a:p>
          <a:p>
            <a:r>
              <a:rPr lang="en-US" sz="2600" dirty="0" smtClean="0">
                <a:solidFill>
                  <a:srgbClr val="FF0000"/>
                </a:solidFill>
              </a:rPr>
              <a:t>Mapping matrix with POs and PSOs?</a:t>
            </a:r>
          </a:p>
          <a:p>
            <a:r>
              <a:rPr lang="en-US" sz="2600" dirty="0" smtClean="0">
                <a:solidFill>
                  <a:srgbClr val="FF0000"/>
                </a:solidFill>
              </a:rPr>
              <a:t>Distributions: Cognitive Domain, Psychomotor Domain and Affective Domain? </a:t>
            </a:r>
            <a:r>
              <a:rPr lang="en-US" sz="2600" dirty="0" smtClean="0"/>
              <a:t>(We will discuss this under Taxonomy)</a:t>
            </a:r>
          </a:p>
          <a:p>
            <a:r>
              <a:rPr lang="en-US" sz="2600" dirty="0" smtClean="0">
                <a:solidFill>
                  <a:srgbClr val="FF0000"/>
                </a:solidFill>
              </a:rPr>
              <a:t>Novelty? </a:t>
            </a:r>
          </a:p>
        </p:txBody>
      </p:sp>
    </p:spTree>
    <p:extLst>
      <p:ext uri="{BB962C8B-B14F-4D97-AF65-F5344CB8AC3E}">
        <p14:creationId xmlns:p14="http://schemas.microsoft.com/office/powerpoint/2010/main" val="1385697142"/>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2690"/>
            <a:ext cx="10515600" cy="734002"/>
          </a:xfrm>
        </p:spPr>
        <p:txBody>
          <a:bodyPr/>
          <a:lstStyle/>
          <a:p>
            <a:pPr algn="ctr"/>
            <a:r>
              <a:rPr lang="en-US" b="1" dirty="0" smtClean="0"/>
              <a:t>Framework for Addressing Parameters</a:t>
            </a:r>
            <a:endParaRPr lang="en-IN" b="1" dirty="0"/>
          </a:p>
        </p:txBody>
      </p:sp>
      <p:graphicFrame>
        <p:nvGraphicFramePr>
          <p:cNvPr id="4" name="Content Placeholder 3"/>
          <p:cNvGraphicFramePr>
            <a:graphicFrameLocks noGrp="1"/>
          </p:cNvGraphicFramePr>
          <p:nvPr>
            <p:ph idx="1"/>
            <p:extLst/>
          </p:nvPr>
        </p:nvGraphicFramePr>
        <p:xfrm>
          <a:off x="683491" y="1711099"/>
          <a:ext cx="11175999" cy="3535680"/>
        </p:xfrm>
        <a:graphic>
          <a:graphicData uri="http://schemas.openxmlformats.org/drawingml/2006/table">
            <a:tbl>
              <a:tblPr firstRow="1" bandRow="1">
                <a:tableStyleId>{5C22544A-7EE6-4342-B048-85BDC9FD1C3A}</a:tableStyleId>
              </a:tblPr>
              <a:tblGrid>
                <a:gridCol w="2170545">
                  <a:extLst>
                    <a:ext uri="{9D8B030D-6E8A-4147-A177-3AD203B41FA5}">
                      <a16:colId xmlns="" xmlns:a16="http://schemas.microsoft.com/office/drawing/2014/main" val="766082641"/>
                    </a:ext>
                  </a:extLst>
                </a:gridCol>
                <a:gridCol w="3943928">
                  <a:extLst>
                    <a:ext uri="{9D8B030D-6E8A-4147-A177-3AD203B41FA5}">
                      <a16:colId xmlns="" xmlns:a16="http://schemas.microsoft.com/office/drawing/2014/main" val="1616090844"/>
                    </a:ext>
                  </a:extLst>
                </a:gridCol>
                <a:gridCol w="2410691">
                  <a:extLst>
                    <a:ext uri="{9D8B030D-6E8A-4147-A177-3AD203B41FA5}">
                      <a16:colId xmlns="" xmlns:a16="http://schemas.microsoft.com/office/drawing/2014/main" val="994891749"/>
                    </a:ext>
                  </a:extLst>
                </a:gridCol>
                <a:gridCol w="2650835">
                  <a:extLst>
                    <a:ext uri="{9D8B030D-6E8A-4147-A177-3AD203B41FA5}">
                      <a16:colId xmlns="" xmlns:a16="http://schemas.microsoft.com/office/drawing/2014/main" val="779730616"/>
                    </a:ext>
                  </a:extLst>
                </a:gridCol>
              </a:tblGrid>
              <a:tr h="370840">
                <a:tc>
                  <a:txBody>
                    <a:bodyPr/>
                    <a:lstStyle/>
                    <a:p>
                      <a:r>
                        <a:rPr lang="en-US" sz="2200" dirty="0" smtClean="0"/>
                        <a:t>Input</a:t>
                      </a:r>
                      <a:endParaRPr lang="en-IN" sz="2200" dirty="0"/>
                    </a:p>
                  </a:txBody>
                  <a:tcPr/>
                </a:tc>
                <a:tc>
                  <a:txBody>
                    <a:bodyPr/>
                    <a:lstStyle/>
                    <a:p>
                      <a:r>
                        <a:rPr lang="en-US" sz="2200" dirty="0" smtClean="0"/>
                        <a:t>Process</a:t>
                      </a:r>
                      <a:endParaRPr lang="en-IN" sz="2200" dirty="0"/>
                    </a:p>
                  </a:txBody>
                  <a:tcPr/>
                </a:tc>
                <a:tc>
                  <a:txBody>
                    <a:bodyPr/>
                    <a:lstStyle/>
                    <a:p>
                      <a:r>
                        <a:rPr lang="en-US" sz="2200" dirty="0" smtClean="0"/>
                        <a:t>Outcomes</a:t>
                      </a:r>
                      <a:endParaRPr lang="en-IN" sz="2200" dirty="0"/>
                    </a:p>
                  </a:txBody>
                  <a:tcPr/>
                </a:tc>
                <a:tc>
                  <a:txBody>
                    <a:bodyPr/>
                    <a:lstStyle/>
                    <a:p>
                      <a:r>
                        <a:rPr lang="en-US" sz="2200" dirty="0" smtClean="0"/>
                        <a:t>Impact</a:t>
                      </a:r>
                      <a:endParaRPr lang="en-IN" sz="2200" dirty="0"/>
                    </a:p>
                  </a:txBody>
                  <a:tcPr/>
                </a:tc>
                <a:extLst>
                  <a:ext uri="{0D108BD9-81ED-4DB2-BD59-A6C34878D82A}">
                    <a16:rowId xmlns="" xmlns:a16="http://schemas.microsoft.com/office/drawing/2014/main" val="598473818"/>
                  </a:ext>
                </a:extLst>
              </a:tr>
              <a:tr h="370840">
                <a:tc>
                  <a:txBody>
                    <a:bodyPr/>
                    <a:lstStyle/>
                    <a:p>
                      <a:pPr marL="342900" indent="-342900">
                        <a:buFont typeface="Arial" panose="020B0604020202020204" pitchFamily="34" charset="0"/>
                        <a:buChar char="•"/>
                      </a:pPr>
                      <a:r>
                        <a:rPr lang="en-US" sz="2200" dirty="0" smtClean="0"/>
                        <a:t>Act, Statutes, Regulations, Policies</a:t>
                      </a:r>
                    </a:p>
                    <a:p>
                      <a:pPr marL="342900" indent="-342900">
                        <a:buFont typeface="Arial" panose="020B0604020202020204" pitchFamily="34" charset="0"/>
                        <a:buChar char="•"/>
                      </a:pPr>
                      <a:endParaRPr lang="en-US" sz="2200" dirty="0" smtClean="0"/>
                    </a:p>
                    <a:p>
                      <a:pPr marL="342900" indent="-342900">
                        <a:buFont typeface="Arial" panose="020B0604020202020204" pitchFamily="34" charset="0"/>
                        <a:buChar char="•"/>
                      </a:pPr>
                      <a:endParaRPr lang="en-US" sz="2200" dirty="0" smtClean="0"/>
                    </a:p>
                    <a:p>
                      <a:pPr marL="342900" indent="-342900">
                        <a:buFont typeface="Arial" panose="020B0604020202020204" pitchFamily="34" charset="0"/>
                        <a:buChar char="•"/>
                      </a:pPr>
                      <a:r>
                        <a:rPr lang="en-US" sz="2200" dirty="0" smtClean="0"/>
                        <a:t>Mission</a:t>
                      </a:r>
                      <a:r>
                        <a:rPr lang="en-US" sz="2200" baseline="0" dirty="0" smtClean="0"/>
                        <a:t> to achieve the vision</a:t>
                      </a:r>
                      <a:endParaRPr lang="en-IN" sz="2200" dirty="0"/>
                    </a:p>
                  </a:txBody>
                  <a:tcPr/>
                </a:tc>
                <a:tc>
                  <a:txBody>
                    <a:bodyPr/>
                    <a:lstStyle/>
                    <a:p>
                      <a:pPr marL="342900" indent="-342900">
                        <a:buFont typeface="Arial" panose="020B0604020202020204" pitchFamily="34" charset="0"/>
                        <a:buChar char="•"/>
                      </a:pPr>
                      <a:r>
                        <a:rPr lang="en-US" sz="2000" b="1" baseline="0" dirty="0" smtClean="0">
                          <a:solidFill>
                            <a:srgbClr val="7030A0"/>
                          </a:solidFill>
                        </a:rPr>
                        <a:t>Appropriate weightage for strategies adopted for promotion of internationalization of education</a:t>
                      </a:r>
                    </a:p>
                    <a:p>
                      <a:pPr marL="0" indent="0">
                        <a:buFont typeface="Arial" panose="020B0604020202020204" pitchFamily="34" charset="0"/>
                        <a:buNone/>
                      </a:pPr>
                      <a:r>
                        <a:rPr lang="en-US" sz="2000" b="1" baseline="0" dirty="0" smtClean="0">
                          <a:solidFill>
                            <a:srgbClr val="7030A0"/>
                          </a:solidFill>
                        </a:rPr>
                        <a:t>(Twinning, Joint Degree and Dual Degree </a:t>
                      </a:r>
                      <a:r>
                        <a:rPr lang="en-US" sz="2000" b="1" baseline="0" dirty="0" err="1" smtClean="0">
                          <a:solidFill>
                            <a:srgbClr val="7030A0"/>
                          </a:solidFill>
                        </a:rPr>
                        <a:t>Programmes</a:t>
                      </a:r>
                      <a:r>
                        <a:rPr lang="en-US" sz="2000" b="1" baseline="0" dirty="0" smtClean="0">
                          <a:solidFill>
                            <a:srgbClr val="7030A0"/>
                          </a:solidFill>
                        </a:rPr>
                        <a:t>) </a:t>
                      </a:r>
                    </a:p>
                    <a:p>
                      <a:pPr marL="285750" indent="-285750">
                        <a:buFont typeface="Arial" panose="020B0604020202020204" pitchFamily="34" charset="0"/>
                        <a:buChar char="•"/>
                      </a:pPr>
                      <a:endParaRPr lang="en-US" sz="2200" baseline="0" dirty="0" smtClean="0"/>
                    </a:p>
                  </a:txBody>
                  <a:tcPr/>
                </a:tc>
                <a:tc>
                  <a:txBody>
                    <a:bodyPr/>
                    <a:lstStyle/>
                    <a:p>
                      <a:pPr marL="285750" indent="-285750">
                        <a:buFont typeface="Arial" panose="020B0604020202020204" pitchFamily="34" charset="0"/>
                        <a:buChar char="•"/>
                      </a:pPr>
                      <a:r>
                        <a:rPr lang="en-US" sz="2200" dirty="0" smtClean="0"/>
                        <a:t>Better conflict resolution</a:t>
                      </a:r>
                    </a:p>
                    <a:p>
                      <a:pPr marL="285750" indent="-285750">
                        <a:buFont typeface="Arial" panose="020B0604020202020204" pitchFamily="34" charset="0"/>
                        <a:buChar char="•"/>
                      </a:pPr>
                      <a:endParaRPr lang="en-US" sz="2200" dirty="0" smtClean="0"/>
                    </a:p>
                    <a:p>
                      <a:pPr marL="0" indent="0">
                        <a:buFont typeface="Arial" panose="020B0604020202020204" pitchFamily="34" charset="0"/>
                        <a:buNone/>
                      </a:pPr>
                      <a:endParaRPr lang="en-US" sz="2200" dirty="0" smtClean="0"/>
                    </a:p>
                    <a:p>
                      <a:pPr marL="285750" indent="-285750">
                        <a:buFont typeface="Arial" panose="020B0604020202020204" pitchFamily="34" charset="0"/>
                        <a:buChar char="•"/>
                      </a:pPr>
                      <a:r>
                        <a:rPr lang="en-US" sz="2200" dirty="0" smtClean="0"/>
                        <a:t>Level of Implementation with examples in different area</a:t>
                      </a:r>
                    </a:p>
                    <a:p>
                      <a:pPr marL="285750" indent="-285750">
                        <a:buFont typeface="Arial" panose="020B0604020202020204" pitchFamily="34" charset="0"/>
                        <a:buChar char="•"/>
                      </a:pPr>
                      <a:r>
                        <a:rPr lang="en-US" sz="2200" dirty="0" smtClean="0"/>
                        <a:t>Increased GER</a:t>
                      </a:r>
                    </a:p>
                  </a:txBody>
                  <a:tcPr/>
                </a:tc>
                <a:tc>
                  <a:txBody>
                    <a:bodyPr/>
                    <a:lstStyle/>
                    <a:p>
                      <a:pPr marL="342900" indent="-342900">
                        <a:buFont typeface="Arial" panose="020B0604020202020204" pitchFamily="34" charset="0"/>
                        <a:buChar char="•"/>
                      </a:pPr>
                      <a:r>
                        <a:rPr lang="en-US" sz="2200" dirty="0" smtClean="0"/>
                        <a:t>Restoration</a:t>
                      </a:r>
                      <a:r>
                        <a:rPr lang="en-US" sz="2200" baseline="0" dirty="0" smtClean="0"/>
                        <a:t> of India’s role as </a:t>
                      </a:r>
                      <a:r>
                        <a:rPr lang="en-US" sz="2200" baseline="0" dirty="0" err="1" smtClean="0"/>
                        <a:t>Vishwaguru</a:t>
                      </a:r>
                      <a:endParaRPr lang="en-IN" sz="2200" dirty="0"/>
                    </a:p>
                  </a:txBody>
                  <a:tcPr/>
                </a:tc>
                <a:extLst>
                  <a:ext uri="{0D108BD9-81ED-4DB2-BD59-A6C34878D82A}">
                    <a16:rowId xmlns="" xmlns:a16="http://schemas.microsoft.com/office/drawing/2014/main" val="1859456552"/>
                  </a:ext>
                </a:extLst>
              </a:tr>
            </a:tbl>
          </a:graphicData>
        </a:graphic>
      </p:graphicFrame>
      <p:sp>
        <p:nvSpPr>
          <p:cNvPr id="5" name="TextBox 4"/>
          <p:cNvSpPr txBox="1"/>
          <p:nvPr/>
        </p:nvSpPr>
        <p:spPr>
          <a:xfrm>
            <a:off x="683491" y="1006508"/>
            <a:ext cx="6033655" cy="584775"/>
          </a:xfrm>
          <a:prstGeom prst="rect">
            <a:avLst/>
          </a:prstGeom>
          <a:noFill/>
        </p:spPr>
        <p:txBody>
          <a:bodyPr wrap="square" rtlCol="0">
            <a:spAutoFit/>
          </a:bodyPr>
          <a:lstStyle/>
          <a:p>
            <a:r>
              <a:rPr lang="en-US" sz="3200" dirty="0" smtClean="0">
                <a:solidFill>
                  <a:srgbClr val="7030A0"/>
                </a:solidFill>
              </a:rPr>
              <a:t>Governance and Administration</a:t>
            </a:r>
            <a:endParaRPr lang="en-IN" sz="3200" dirty="0">
              <a:solidFill>
                <a:srgbClr val="7030A0"/>
              </a:solidFill>
            </a:endParaRPr>
          </a:p>
        </p:txBody>
      </p:sp>
    </p:spTree>
    <p:extLst>
      <p:ext uri="{BB962C8B-B14F-4D97-AF65-F5344CB8AC3E}">
        <p14:creationId xmlns:p14="http://schemas.microsoft.com/office/powerpoint/2010/main" val="291308599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2690"/>
            <a:ext cx="10515600" cy="734002"/>
          </a:xfrm>
        </p:spPr>
        <p:txBody>
          <a:bodyPr/>
          <a:lstStyle/>
          <a:p>
            <a:pPr algn="ctr"/>
            <a:r>
              <a:rPr lang="en-US" b="1" dirty="0" smtClean="0"/>
              <a:t>Framework for Addressing Parameters</a:t>
            </a:r>
            <a:endParaRPr lang="en-IN" b="1" dirty="0"/>
          </a:p>
        </p:txBody>
      </p:sp>
      <p:graphicFrame>
        <p:nvGraphicFramePr>
          <p:cNvPr id="4" name="Content Placeholder 3"/>
          <p:cNvGraphicFramePr>
            <a:graphicFrameLocks noGrp="1"/>
          </p:cNvGraphicFramePr>
          <p:nvPr>
            <p:ph idx="1"/>
            <p:extLst/>
          </p:nvPr>
        </p:nvGraphicFramePr>
        <p:xfrm>
          <a:off x="683491" y="1711099"/>
          <a:ext cx="11175999" cy="4815840"/>
        </p:xfrm>
        <a:graphic>
          <a:graphicData uri="http://schemas.openxmlformats.org/drawingml/2006/table">
            <a:tbl>
              <a:tblPr firstRow="1" bandRow="1">
                <a:tableStyleId>{5C22544A-7EE6-4342-B048-85BDC9FD1C3A}</a:tableStyleId>
              </a:tblPr>
              <a:tblGrid>
                <a:gridCol w="2124364">
                  <a:extLst>
                    <a:ext uri="{9D8B030D-6E8A-4147-A177-3AD203B41FA5}">
                      <a16:colId xmlns="" xmlns:a16="http://schemas.microsoft.com/office/drawing/2014/main" val="766082641"/>
                    </a:ext>
                  </a:extLst>
                </a:gridCol>
                <a:gridCol w="4396509">
                  <a:extLst>
                    <a:ext uri="{9D8B030D-6E8A-4147-A177-3AD203B41FA5}">
                      <a16:colId xmlns="" xmlns:a16="http://schemas.microsoft.com/office/drawing/2014/main" val="1616090844"/>
                    </a:ext>
                  </a:extLst>
                </a:gridCol>
                <a:gridCol w="2115127">
                  <a:extLst>
                    <a:ext uri="{9D8B030D-6E8A-4147-A177-3AD203B41FA5}">
                      <a16:colId xmlns="" xmlns:a16="http://schemas.microsoft.com/office/drawing/2014/main" val="994891749"/>
                    </a:ext>
                  </a:extLst>
                </a:gridCol>
                <a:gridCol w="2539999">
                  <a:extLst>
                    <a:ext uri="{9D8B030D-6E8A-4147-A177-3AD203B41FA5}">
                      <a16:colId xmlns="" xmlns:a16="http://schemas.microsoft.com/office/drawing/2014/main" val="779730616"/>
                    </a:ext>
                  </a:extLst>
                </a:gridCol>
              </a:tblGrid>
              <a:tr h="370840">
                <a:tc>
                  <a:txBody>
                    <a:bodyPr/>
                    <a:lstStyle/>
                    <a:p>
                      <a:r>
                        <a:rPr lang="en-US" sz="2200" dirty="0" smtClean="0"/>
                        <a:t>Input</a:t>
                      </a:r>
                      <a:endParaRPr lang="en-IN" sz="2200" dirty="0"/>
                    </a:p>
                  </a:txBody>
                  <a:tcPr/>
                </a:tc>
                <a:tc>
                  <a:txBody>
                    <a:bodyPr/>
                    <a:lstStyle/>
                    <a:p>
                      <a:r>
                        <a:rPr lang="en-US" sz="2200" dirty="0" smtClean="0"/>
                        <a:t>Process</a:t>
                      </a:r>
                      <a:endParaRPr lang="en-IN" sz="2200" dirty="0"/>
                    </a:p>
                  </a:txBody>
                  <a:tcPr/>
                </a:tc>
                <a:tc>
                  <a:txBody>
                    <a:bodyPr/>
                    <a:lstStyle/>
                    <a:p>
                      <a:r>
                        <a:rPr lang="en-US" sz="2200" dirty="0" smtClean="0"/>
                        <a:t>Outcomes</a:t>
                      </a:r>
                      <a:endParaRPr lang="en-IN" sz="2200" dirty="0"/>
                    </a:p>
                  </a:txBody>
                  <a:tcPr/>
                </a:tc>
                <a:tc>
                  <a:txBody>
                    <a:bodyPr/>
                    <a:lstStyle/>
                    <a:p>
                      <a:r>
                        <a:rPr lang="en-US" sz="2200" dirty="0" smtClean="0"/>
                        <a:t>Impact</a:t>
                      </a:r>
                      <a:endParaRPr lang="en-IN" sz="2200" dirty="0"/>
                    </a:p>
                  </a:txBody>
                  <a:tcPr/>
                </a:tc>
                <a:extLst>
                  <a:ext uri="{0D108BD9-81ED-4DB2-BD59-A6C34878D82A}">
                    <a16:rowId xmlns="" xmlns:a16="http://schemas.microsoft.com/office/drawing/2014/main" val="598473818"/>
                  </a:ext>
                </a:extLst>
              </a:tr>
              <a:tr h="370840">
                <a:tc>
                  <a:txBody>
                    <a:bodyPr/>
                    <a:lstStyle/>
                    <a:p>
                      <a:pPr marL="342900" indent="-342900">
                        <a:buFont typeface="Arial" panose="020B0604020202020204" pitchFamily="34" charset="0"/>
                        <a:buChar char="•"/>
                      </a:pPr>
                      <a:r>
                        <a:rPr lang="en-US" sz="2200" dirty="0" smtClean="0"/>
                        <a:t>Infrastructure</a:t>
                      </a:r>
                      <a:r>
                        <a:rPr lang="en-US" sz="2200" baseline="0" dirty="0" smtClean="0"/>
                        <a:t> Development</a:t>
                      </a:r>
                      <a:endParaRPr lang="en-IN" sz="2200" dirty="0"/>
                    </a:p>
                  </a:txBody>
                  <a:tcPr/>
                </a:tc>
                <a:tc>
                  <a:txBody>
                    <a:bodyPr/>
                    <a:lstStyle/>
                    <a:p>
                      <a:pPr marL="342900" indent="-342900">
                        <a:buFont typeface="Arial" panose="020B0604020202020204" pitchFamily="34" charset="0"/>
                        <a:buChar char="•"/>
                      </a:pPr>
                      <a:r>
                        <a:rPr lang="en-US" sz="2000" baseline="0" dirty="0" smtClean="0"/>
                        <a:t>Details of land, classroom, research laboratory, computer </a:t>
                      </a:r>
                      <a:r>
                        <a:rPr lang="en-US" sz="2000" baseline="0" dirty="0" err="1" smtClean="0"/>
                        <a:t>centre</a:t>
                      </a:r>
                      <a:r>
                        <a:rPr lang="en-US" sz="2000" baseline="0" dirty="0" smtClean="0"/>
                        <a:t>, workshops, restaurant, theatre, library, dinning hall, administrative office, faculty rooms, central stores, security, housekeeping, examination control office, placement office, common room, first aid cum sick room, guest house, sports club/Gymnasium, auditorium, hostel</a:t>
                      </a:r>
                    </a:p>
                    <a:p>
                      <a:pPr marL="342900" indent="-342900">
                        <a:buFont typeface="Arial" panose="020B0604020202020204" pitchFamily="34" charset="0"/>
                        <a:buChar char="•"/>
                      </a:pPr>
                      <a:r>
                        <a:rPr lang="en-US" sz="2000" baseline="0" dirty="0" smtClean="0"/>
                        <a:t>Logistic for infrastructure for connecting to the students, faculty and staff </a:t>
                      </a:r>
                    </a:p>
                    <a:p>
                      <a:pPr marL="285750" indent="-285750">
                        <a:buFont typeface="Arial" panose="020B0604020202020204" pitchFamily="34" charset="0"/>
                        <a:buChar char="•"/>
                      </a:pPr>
                      <a:endParaRPr lang="en-US" sz="2200" baseline="0" dirty="0" smtClean="0"/>
                    </a:p>
                  </a:txBody>
                  <a:tcPr/>
                </a:tc>
                <a:tc>
                  <a:txBody>
                    <a:bodyPr/>
                    <a:lstStyle/>
                    <a:p>
                      <a:pPr marL="285750" indent="-285750">
                        <a:buFont typeface="Arial" panose="020B0604020202020204" pitchFamily="34" charset="0"/>
                        <a:buChar char="•"/>
                      </a:pPr>
                      <a:r>
                        <a:rPr lang="en-US" sz="2200" dirty="0" smtClean="0"/>
                        <a:t>Holistic view of the existing capabilities</a:t>
                      </a:r>
                      <a:r>
                        <a:rPr lang="en-US" sz="2200" baseline="0" dirty="0" smtClean="0"/>
                        <a:t> of the institution</a:t>
                      </a:r>
                    </a:p>
                    <a:p>
                      <a:pPr marL="285750" indent="-285750">
                        <a:buFont typeface="Arial" panose="020B0604020202020204" pitchFamily="34" charset="0"/>
                        <a:buChar char="•"/>
                      </a:pPr>
                      <a:r>
                        <a:rPr lang="en-US" sz="2200" baseline="0" dirty="0" smtClean="0"/>
                        <a:t>Judgement of capabilities for expansion </a:t>
                      </a:r>
                      <a:endParaRPr lang="en-US" sz="2200" dirty="0" smtClean="0"/>
                    </a:p>
                  </a:txBody>
                  <a:tcPr/>
                </a:tc>
                <a:tc>
                  <a:txBody>
                    <a:bodyPr/>
                    <a:lstStyle/>
                    <a:p>
                      <a:pPr marL="342900" indent="-342900">
                        <a:buFont typeface="Arial" panose="020B0604020202020204" pitchFamily="34" charset="0"/>
                        <a:buChar char="•"/>
                      </a:pPr>
                      <a:r>
                        <a:rPr lang="en-US" sz="2200" dirty="0" smtClean="0"/>
                        <a:t>Better outcomes from students and their academic courses</a:t>
                      </a:r>
                    </a:p>
                    <a:p>
                      <a:pPr marL="342900" indent="-342900">
                        <a:buFont typeface="Arial" panose="020B0604020202020204" pitchFamily="34" charset="0"/>
                        <a:buChar char="•"/>
                      </a:pPr>
                      <a:r>
                        <a:rPr lang="en-US" sz="2200" dirty="0" smtClean="0"/>
                        <a:t>Create an eco-system that ensure a healthy development of courses, students, faculty and staff takes place</a:t>
                      </a:r>
                      <a:endParaRPr lang="en-IN" sz="2200" dirty="0"/>
                    </a:p>
                  </a:txBody>
                  <a:tcPr/>
                </a:tc>
                <a:extLst>
                  <a:ext uri="{0D108BD9-81ED-4DB2-BD59-A6C34878D82A}">
                    <a16:rowId xmlns="" xmlns:a16="http://schemas.microsoft.com/office/drawing/2014/main" val="1859456552"/>
                  </a:ext>
                </a:extLst>
              </a:tr>
            </a:tbl>
          </a:graphicData>
        </a:graphic>
      </p:graphicFrame>
      <p:sp>
        <p:nvSpPr>
          <p:cNvPr id="5" name="TextBox 4"/>
          <p:cNvSpPr txBox="1"/>
          <p:nvPr/>
        </p:nvSpPr>
        <p:spPr>
          <a:xfrm>
            <a:off x="683491" y="1006508"/>
            <a:ext cx="6033655" cy="584775"/>
          </a:xfrm>
          <a:prstGeom prst="rect">
            <a:avLst/>
          </a:prstGeom>
          <a:noFill/>
        </p:spPr>
        <p:txBody>
          <a:bodyPr wrap="square" rtlCol="0">
            <a:spAutoFit/>
          </a:bodyPr>
          <a:lstStyle/>
          <a:p>
            <a:r>
              <a:rPr lang="en-US" sz="3200" dirty="0" smtClean="0">
                <a:solidFill>
                  <a:srgbClr val="7030A0"/>
                </a:solidFill>
              </a:rPr>
              <a:t>Infrastructure Development</a:t>
            </a:r>
            <a:endParaRPr lang="en-IN" sz="3200" dirty="0">
              <a:solidFill>
                <a:srgbClr val="7030A0"/>
              </a:solidFill>
            </a:endParaRPr>
          </a:p>
        </p:txBody>
      </p:sp>
    </p:spTree>
    <p:extLst>
      <p:ext uri="{BB962C8B-B14F-4D97-AF65-F5344CB8AC3E}">
        <p14:creationId xmlns:p14="http://schemas.microsoft.com/office/powerpoint/2010/main" val="214803345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2690"/>
            <a:ext cx="10515600" cy="734002"/>
          </a:xfrm>
        </p:spPr>
        <p:txBody>
          <a:bodyPr/>
          <a:lstStyle/>
          <a:p>
            <a:pPr algn="ctr"/>
            <a:r>
              <a:rPr lang="en-US" b="1" dirty="0" smtClean="0"/>
              <a:t>Framework for Addressing Parameters</a:t>
            </a:r>
            <a:endParaRPr lang="en-IN" b="1" dirty="0"/>
          </a:p>
        </p:txBody>
      </p:sp>
      <p:graphicFrame>
        <p:nvGraphicFramePr>
          <p:cNvPr id="4" name="Content Placeholder 3"/>
          <p:cNvGraphicFramePr>
            <a:graphicFrameLocks noGrp="1"/>
          </p:cNvGraphicFramePr>
          <p:nvPr>
            <p:ph idx="1"/>
            <p:extLst/>
          </p:nvPr>
        </p:nvGraphicFramePr>
        <p:xfrm>
          <a:off x="683491" y="1560370"/>
          <a:ext cx="11175999" cy="5212080"/>
        </p:xfrm>
        <a:graphic>
          <a:graphicData uri="http://schemas.openxmlformats.org/drawingml/2006/table">
            <a:tbl>
              <a:tblPr firstRow="1" bandRow="1">
                <a:tableStyleId>{5C22544A-7EE6-4342-B048-85BDC9FD1C3A}</a:tableStyleId>
              </a:tblPr>
              <a:tblGrid>
                <a:gridCol w="1542473">
                  <a:extLst>
                    <a:ext uri="{9D8B030D-6E8A-4147-A177-3AD203B41FA5}">
                      <a16:colId xmlns="" xmlns:a16="http://schemas.microsoft.com/office/drawing/2014/main" val="766082641"/>
                    </a:ext>
                  </a:extLst>
                </a:gridCol>
                <a:gridCol w="5347854">
                  <a:extLst>
                    <a:ext uri="{9D8B030D-6E8A-4147-A177-3AD203B41FA5}">
                      <a16:colId xmlns="" xmlns:a16="http://schemas.microsoft.com/office/drawing/2014/main" val="1616090844"/>
                    </a:ext>
                  </a:extLst>
                </a:gridCol>
                <a:gridCol w="1745673">
                  <a:extLst>
                    <a:ext uri="{9D8B030D-6E8A-4147-A177-3AD203B41FA5}">
                      <a16:colId xmlns="" xmlns:a16="http://schemas.microsoft.com/office/drawing/2014/main" val="994891749"/>
                    </a:ext>
                  </a:extLst>
                </a:gridCol>
                <a:gridCol w="2539999">
                  <a:extLst>
                    <a:ext uri="{9D8B030D-6E8A-4147-A177-3AD203B41FA5}">
                      <a16:colId xmlns="" xmlns:a16="http://schemas.microsoft.com/office/drawing/2014/main" val="779730616"/>
                    </a:ext>
                  </a:extLst>
                </a:gridCol>
              </a:tblGrid>
              <a:tr h="370840">
                <a:tc>
                  <a:txBody>
                    <a:bodyPr/>
                    <a:lstStyle/>
                    <a:p>
                      <a:r>
                        <a:rPr lang="en-US" sz="2200" dirty="0" smtClean="0"/>
                        <a:t>Input</a:t>
                      </a:r>
                      <a:endParaRPr lang="en-IN" sz="2200" dirty="0"/>
                    </a:p>
                  </a:txBody>
                  <a:tcPr/>
                </a:tc>
                <a:tc>
                  <a:txBody>
                    <a:bodyPr/>
                    <a:lstStyle/>
                    <a:p>
                      <a:r>
                        <a:rPr lang="en-US" sz="2200" dirty="0" smtClean="0"/>
                        <a:t>Process</a:t>
                      </a:r>
                      <a:endParaRPr lang="en-IN" sz="2200" dirty="0"/>
                    </a:p>
                  </a:txBody>
                  <a:tcPr/>
                </a:tc>
                <a:tc>
                  <a:txBody>
                    <a:bodyPr/>
                    <a:lstStyle/>
                    <a:p>
                      <a:r>
                        <a:rPr lang="en-US" sz="2200" dirty="0" smtClean="0"/>
                        <a:t>Outcomes</a:t>
                      </a:r>
                      <a:endParaRPr lang="en-IN" sz="2200" dirty="0"/>
                    </a:p>
                  </a:txBody>
                  <a:tcPr/>
                </a:tc>
                <a:tc>
                  <a:txBody>
                    <a:bodyPr/>
                    <a:lstStyle/>
                    <a:p>
                      <a:r>
                        <a:rPr lang="en-US" sz="2200" dirty="0" smtClean="0"/>
                        <a:t>Impact</a:t>
                      </a:r>
                      <a:endParaRPr lang="en-IN" sz="2200" dirty="0"/>
                    </a:p>
                  </a:txBody>
                  <a:tcPr/>
                </a:tc>
                <a:extLst>
                  <a:ext uri="{0D108BD9-81ED-4DB2-BD59-A6C34878D82A}">
                    <a16:rowId xmlns="" xmlns:a16="http://schemas.microsoft.com/office/drawing/2014/main" val="598473818"/>
                  </a:ext>
                </a:extLst>
              </a:tr>
              <a:tr h="370840">
                <a:tc>
                  <a:txBody>
                    <a:bodyPr/>
                    <a:lstStyle/>
                    <a:p>
                      <a:pPr marL="342900" indent="-342900">
                        <a:buFont typeface="Arial" panose="020B0604020202020204" pitchFamily="34" charset="0"/>
                        <a:buChar char="•"/>
                      </a:pPr>
                      <a:r>
                        <a:rPr lang="en-US" sz="2200" dirty="0" smtClean="0"/>
                        <a:t>Financial</a:t>
                      </a:r>
                      <a:r>
                        <a:rPr lang="en-US" sz="2200" baseline="0" dirty="0" smtClean="0"/>
                        <a:t> Resources &amp; Management</a:t>
                      </a:r>
                      <a:endParaRPr lang="en-IN" sz="2200" dirty="0"/>
                    </a:p>
                  </a:txBody>
                  <a:tcPr/>
                </a:tc>
                <a:tc>
                  <a:txBody>
                    <a:bodyPr/>
                    <a:lstStyle/>
                    <a:p>
                      <a:pPr marL="285750" indent="-285750">
                        <a:buFont typeface="Arial" panose="020B0604020202020204" pitchFamily="34" charset="0"/>
                        <a:buChar char="•"/>
                      </a:pPr>
                      <a:r>
                        <a:rPr lang="en-US" sz="2200" baseline="0" dirty="0" smtClean="0"/>
                        <a:t>Amount spent on seminars/workshops/conferences</a:t>
                      </a:r>
                    </a:p>
                    <a:p>
                      <a:pPr marL="285750" indent="-285750">
                        <a:buFont typeface="Arial" panose="020B0604020202020204" pitchFamily="34" charset="0"/>
                        <a:buChar char="•"/>
                      </a:pPr>
                      <a:r>
                        <a:rPr lang="en-US" sz="2200" baseline="0" dirty="0" smtClean="0"/>
                        <a:t>Expenditure on infrastructure augmentation</a:t>
                      </a:r>
                    </a:p>
                    <a:p>
                      <a:pPr marL="285750" indent="-285750">
                        <a:buFont typeface="Arial" panose="020B0604020202020204" pitchFamily="34" charset="0"/>
                        <a:buChar char="•"/>
                      </a:pPr>
                      <a:r>
                        <a:rPr lang="en-US" sz="2200" baseline="0" dirty="0" smtClean="0"/>
                        <a:t>Amount received in donation and CSR funds</a:t>
                      </a:r>
                    </a:p>
                    <a:p>
                      <a:pPr marL="285750" indent="-285750">
                        <a:buFont typeface="Arial" panose="020B0604020202020204" pitchFamily="34" charset="0"/>
                        <a:buChar char="•"/>
                      </a:pPr>
                      <a:r>
                        <a:rPr lang="en-US" sz="2200" baseline="0" dirty="0" smtClean="0"/>
                        <a:t>Revenue generated from outreach activities</a:t>
                      </a:r>
                    </a:p>
                    <a:p>
                      <a:pPr marL="285750" indent="-285750">
                        <a:buFont typeface="Arial" panose="020B0604020202020204" pitchFamily="34" charset="0"/>
                        <a:buChar char="•"/>
                      </a:pPr>
                      <a:r>
                        <a:rPr lang="en-US" sz="2200" baseline="0" dirty="0" smtClean="0"/>
                        <a:t>Total amount spent on developing facilities, training teachers and staff for undertaking outreach activities</a:t>
                      </a:r>
                    </a:p>
                    <a:p>
                      <a:pPr marL="285750" indent="-285750">
                        <a:buFont typeface="Arial" panose="020B0604020202020204" pitchFamily="34" charset="0"/>
                        <a:buChar char="•"/>
                      </a:pPr>
                      <a:r>
                        <a:rPr lang="en-US" sz="2200" baseline="0" dirty="0" smtClean="0"/>
                        <a:t>Utilized amount on library, labs, workshops, maintenance etc. each value given separately for last 3 financial years</a:t>
                      </a:r>
                    </a:p>
                  </a:txBody>
                  <a:tcPr/>
                </a:tc>
                <a:tc>
                  <a:txBody>
                    <a:bodyPr/>
                    <a:lstStyle/>
                    <a:p>
                      <a:pPr marL="285750" indent="-285750">
                        <a:buFont typeface="Arial" panose="020B0604020202020204" pitchFamily="34" charset="0"/>
                        <a:buChar char="•"/>
                      </a:pPr>
                      <a:r>
                        <a:rPr lang="en-US" sz="2200" dirty="0" smtClean="0"/>
                        <a:t>Detailed overview of the financial health and existing capabilities of the institution</a:t>
                      </a:r>
                    </a:p>
                    <a:p>
                      <a:pPr marL="285750" indent="-285750">
                        <a:buFont typeface="Arial" panose="020B0604020202020204" pitchFamily="34" charset="0"/>
                        <a:buChar char="•"/>
                      </a:pPr>
                      <a:r>
                        <a:rPr lang="en-US" sz="2200" dirty="0" smtClean="0"/>
                        <a:t>Judgment</a:t>
                      </a:r>
                      <a:r>
                        <a:rPr lang="en-US" sz="2200" baseline="0" dirty="0" smtClean="0"/>
                        <a:t> for expansion of the institutes</a:t>
                      </a:r>
                      <a:endParaRPr lang="en-US" sz="2200" dirty="0" smtClean="0"/>
                    </a:p>
                  </a:txBody>
                  <a:tcPr/>
                </a:tc>
                <a:tc>
                  <a:txBody>
                    <a:bodyPr/>
                    <a:lstStyle/>
                    <a:p>
                      <a:pPr marL="342900" indent="-342900">
                        <a:buFont typeface="Arial" panose="020B0604020202020204" pitchFamily="34" charset="0"/>
                        <a:buChar char="•"/>
                      </a:pPr>
                      <a:r>
                        <a:rPr lang="en-US" sz="2200" dirty="0" smtClean="0"/>
                        <a:t>Better judgement about the outcomes from student, faculty and researchers</a:t>
                      </a:r>
                    </a:p>
                    <a:p>
                      <a:pPr marL="342900" indent="-342900">
                        <a:buFont typeface="Arial" panose="020B0604020202020204" pitchFamily="34" charset="0"/>
                        <a:buChar char="•"/>
                      </a:pPr>
                      <a:r>
                        <a:rPr lang="en-US" sz="2200" dirty="0" smtClean="0"/>
                        <a:t>Creates an eco-system that ensures that a healthy development of student, and faculty can be correlated</a:t>
                      </a:r>
                      <a:endParaRPr lang="en-IN" sz="2200" dirty="0"/>
                    </a:p>
                  </a:txBody>
                  <a:tcPr/>
                </a:tc>
                <a:extLst>
                  <a:ext uri="{0D108BD9-81ED-4DB2-BD59-A6C34878D82A}">
                    <a16:rowId xmlns="" xmlns:a16="http://schemas.microsoft.com/office/drawing/2014/main" val="1859456552"/>
                  </a:ext>
                </a:extLst>
              </a:tr>
            </a:tbl>
          </a:graphicData>
        </a:graphic>
      </p:graphicFrame>
      <p:sp>
        <p:nvSpPr>
          <p:cNvPr id="5" name="TextBox 4"/>
          <p:cNvSpPr txBox="1"/>
          <p:nvPr/>
        </p:nvSpPr>
        <p:spPr>
          <a:xfrm>
            <a:off x="683491" y="886692"/>
            <a:ext cx="9688946" cy="584775"/>
          </a:xfrm>
          <a:prstGeom prst="rect">
            <a:avLst/>
          </a:prstGeom>
          <a:noFill/>
        </p:spPr>
        <p:txBody>
          <a:bodyPr wrap="square" rtlCol="0">
            <a:spAutoFit/>
          </a:bodyPr>
          <a:lstStyle/>
          <a:p>
            <a:r>
              <a:rPr lang="en-US" sz="3200" dirty="0" smtClean="0">
                <a:solidFill>
                  <a:srgbClr val="7030A0"/>
                </a:solidFill>
              </a:rPr>
              <a:t>Financial Resources and Management</a:t>
            </a:r>
            <a:endParaRPr lang="en-IN" sz="3200" dirty="0">
              <a:solidFill>
                <a:srgbClr val="7030A0"/>
              </a:solidFill>
            </a:endParaRPr>
          </a:p>
        </p:txBody>
      </p:sp>
    </p:spTree>
    <p:extLst>
      <p:ext uri="{BB962C8B-B14F-4D97-AF65-F5344CB8AC3E}">
        <p14:creationId xmlns:p14="http://schemas.microsoft.com/office/powerpoint/2010/main" val="354821335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2690"/>
            <a:ext cx="10515600" cy="734002"/>
          </a:xfrm>
        </p:spPr>
        <p:txBody>
          <a:bodyPr/>
          <a:lstStyle/>
          <a:p>
            <a:pPr algn="ctr"/>
            <a:r>
              <a:rPr lang="en-US" b="1" dirty="0" smtClean="0"/>
              <a:t>Framework for Addressing Parameters</a:t>
            </a:r>
            <a:endParaRPr lang="en-IN" b="1" dirty="0"/>
          </a:p>
        </p:txBody>
      </p:sp>
      <p:graphicFrame>
        <p:nvGraphicFramePr>
          <p:cNvPr id="4" name="Content Placeholder 3"/>
          <p:cNvGraphicFramePr>
            <a:graphicFrameLocks noGrp="1"/>
          </p:cNvGraphicFramePr>
          <p:nvPr>
            <p:ph idx="1"/>
            <p:extLst/>
          </p:nvPr>
        </p:nvGraphicFramePr>
        <p:xfrm>
          <a:off x="683491" y="1711099"/>
          <a:ext cx="11175999" cy="4876800"/>
        </p:xfrm>
        <a:graphic>
          <a:graphicData uri="http://schemas.openxmlformats.org/drawingml/2006/table">
            <a:tbl>
              <a:tblPr firstRow="1" bandRow="1">
                <a:tableStyleId>{5C22544A-7EE6-4342-B048-85BDC9FD1C3A}</a:tableStyleId>
              </a:tblPr>
              <a:tblGrid>
                <a:gridCol w="2124364">
                  <a:extLst>
                    <a:ext uri="{9D8B030D-6E8A-4147-A177-3AD203B41FA5}">
                      <a16:colId xmlns="" xmlns:a16="http://schemas.microsoft.com/office/drawing/2014/main" val="766082641"/>
                    </a:ext>
                  </a:extLst>
                </a:gridCol>
                <a:gridCol w="4396509">
                  <a:extLst>
                    <a:ext uri="{9D8B030D-6E8A-4147-A177-3AD203B41FA5}">
                      <a16:colId xmlns="" xmlns:a16="http://schemas.microsoft.com/office/drawing/2014/main" val="1616090844"/>
                    </a:ext>
                  </a:extLst>
                </a:gridCol>
                <a:gridCol w="2115127">
                  <a:extLst>
                    <a:ext uri="{9D8B030D-6E8A-4147-A177-3AD203B41FA5}">
                      <a16:colId xmlns="" xmlns:a16="http://schemas.microsoft.com/office/drawing/2014/main" val="994891749"/>
                    </a:ext>
                  </a:extLst>
                </a:gridCol>
                <a:gridCol w="2539999">
                  <a:extLst>
                    <a:ext uri="{9D8B030D-6E8A-4147-A177-3AD203B41FA5}">
                      <a16:colId xmlns="" xmlns:a16="http://schemas.microsoft.com/office/drawing/2014/main" val="779730616"/>
                    </a:ext>
                  </a:extLst>
                </a:gridCol>
              </a:tblGrid>
              <a:tr h="370840">
                <a:tc>
                  <a:txBody>
                    <a:bodyPr/>
                    <a:lstStyle/>
                    <a:p>
                      <a:r>
                        <a:rPr lang="en-US" sz="2200" dirty="0" smtClean="0"/>
                        <a:t>Input</a:t>
                      </a:r>
                      <a:endParaRPr lang="en-IN" sz="2200" dirty="0"/>
                    </a:p>
                  </a:txBody>
                  <a:tcPr/>
                </a:tc>
                <a:tc>
                  <a:txBody>
                    <a:bodyPr/>
                    <a:lstStyle/>
                    <a:p>
                      <a:r>
                        <a:rPr lang="en-US" sz="2200" dirty="0" smtClean="0"/>
                        <a:t>Process</a:t>
                      </a:r>
                      <a:endParaRPr lang="en-IN" sz="2200" dirty="0"/>
                    </a:p>
                  </a:txBody>
                  <a:tcPr/>
                </a:tc>
                <a:tc>
                  <a:txBody>
                    <a:bodyPr/>
                    <a:lstStyle/>
                    <a:p>
                      <a:r>
                        <a:rPr lang="en-US" sz="2200" dirty="0" smtClean="0"/>
                        <a:t>Outcomes</a:t>
                      </a:r>
                      <a:endParaRPr lang="en-IN" sz="2200" dirty="0"/>
                    </a:p>
                  </a:txBody>
                  <a:tcPr/>
                </a:tc>
                <a:tc>
                  <a:txBody>
                    <a:bodyPr/>
                    <a:lstStyle/>
                    <a:p>
                      <a:r>
                        <a:rPr lang="en-US" sz="2200" dirty="0" smtClean="0"/>
                        <a:t>Impact</a:t>
                      </a:r>
                      <a:endParaRPr lang="en-IN" sz="2200" dirty="0"/>
                    </a:p>
                  </a:txBody>
                  <a:tcPr/>
                </a:tc>
                <a:extLst>
                  <a:ext uri="{0D108BD9-81ED-4DB2-BD59-A6C34878D82A}">
                    <a16:rowId xmlns="" xmlns:a16="http://schemas.microsoft.com/office/drawing/2014/main" val="598473818"/>
                  </a:ext>
                </a:extLst>
              </a:tr>
              <a:tr h="370840">
                <a:tc>
                  <a:txBody>
                    <a:bodyPr/>
                    <a:lstStyle/>
                    <a:p>
                      <a:pPr marL="342900" indent="-342900">
                        <a:buFont typeface="Arial" panose="020B0604020202020204" pitchFamily="34" charset="0"/>
                        <a:buChar char="•"/>
                      </a:pPr>
                      <a:r>
                        <a:rPr lang="en-US" sz="2200" dirty="0" smtClean="0"/>
                        <a:t>Financial</a:t>
                      </a:r>
                      <a:r>
                        <a:rPr lang="en-US" sz="2200" baseline="0" dirty="0" smtClean="0"/>
                        <a:t> Resources &amp; Management</a:t>
                      </a:r>
                      <a:endParaRPr lang="en-IN" sz="2200" dirty="0"/>
                    </a:p>
                  </a:txBody>
                  <a:tcPr/>
                </a:tc>
                <a:tc>
                  <a:txBody>
                    <a:bodyPr/>
                    <a:lstStyle/>
                    <a:p>
                      <a:pPr marL="285750" indent="-285750">
                        <a:buFont typeface="Arial" panose="020B0604020202020204" pitchFamily="34" charset="0"/>
                        <a:buChar char="•"/>
                      </a:pPr>
                      <a:r>
                        <a:rPr lang="en-US" sz="2200" b="1" baseline="0" dirty="0" smtClean="0">
                          <a:solidFill>
                            <a:srgbClr val="7030A0"/>
                          </a:solidFill>
                        </a:rPr>
                        <a:t>Seed money for teachers, students and researchers</a:t>
                      </a:r>
                    </a:p>
                    <a:p>
                      <a:pPr marL="285750" indent="-285750">
                        <a:buFont typeface="Arial" panose="020B0604020202020204" pitchFamily="34" charset="0"/>
                        <a:buChar char="•"/>
                      </a:pPr>
                      <a:r>
                        <a:rPr lang="en-US" sz="2200" b="1" baseline="0" dirty="0" smtClean="0">
                          <a:solidFill>
                            <a:srgbClr val="7030A0"/>
                          </a:solidFill>
                        </a:rPr>
                        <a:t>Support for conferences, workshops, equipment and research etc. to students, teachers, and researchers</a:t>
                      </a:r>
                    </a:p>
                    <a:p>
                      <a:pPr marL="285750" indent="-285750">
                        <a:buFont typeface="Arial" panose="020B0604020202020204" pitchFamily="34" charset="0"/>
                        <a:buChar char="•"/>
                      </a:pPr>
                      <a:r>
                        <a:rPr lang="en-US" sz="2200" b="1" baseline="0" dirty="0" smtClean="0">
                          <a:solidFill>
                            <a:srgbClr val="7030A0"/>
                          </a:solidFill>
                        </a:rPr>
                        <a:t>Amount spent on developing facilities, library, e-resources, labs, training teachers and staff for undertaking outreach activities</a:t>
                      </a:r>
                    </a:p>
                    <a:p>
                      <a:pPr marL="285750" indent="-285750">
                        <a:buFont typeface="Arial" panose="020B0604020202020204" pitchFamily="34" charset="0"/>
                        <a:buChar char="•"/>
                      </a:pPr>
                      <a:r>
                        <a:rPr lang="en-US" sz="2200" b="1" baseline="0" dirty="0" smtClean="0">
                          <a:solidFill>
                            <a:srgbClr val="7030A0"/>
                          </a:solidFill>
                        </a:rPr>
                        <a:t>Amount spent on salary of teaching and non-teaching staff </a:t>
                      </a:r>
                    </a:p>
                  </a:txBody>
                  <a:tcPr/>
                </a:tc>
                <a:tc>
                  <a:txBody>
                    <a:bodyPr/>
                    <a:lstStyle/>
                    <a:p>
                      <a:pPr marL="285750" indent="-285750">
                        <a:buFont typeface="Arial" panose="020B0604020202020204" pitchFamily="34" charset="0"/>
                        <a:buChar char="•"/>
                      </a:pPr>
                      <a:r>
                        <a:rPr lang="en-US" sz="2200" dirty="0" smtClean="0"/>
                        <a:t>Detailed overview of the financial health and existing capabilities of the institution</a:t>
                      </a:r>
                    </a:p>
                    <a:p>
                      <a:pPr marL="285750" indent="-285750">
                        <a:buFont typeface="Arial" panose="020B0604020202020204" pitchFamily="34" charset="0"/>
                        <a:buChar char="•"/>
                      </a:pPr>
                      <a:r>
                        <a:rPr lang="en-US" sz="2200" dirty="0" smtClean="0"/>
                        <a:t>Judgment</a:t>
                      </a:r>
                      <a:r>
                        <a:rPr lang="en-US" sz="2200" baseline="0" dirty="0" smtClean="0"/>
                        <a:t> for expansion of the institutes</a:t>
                      </a:r>
                      <a:endParaRPr lang="en-US" sz="2200" dirty="0" smtClean="0"/>
                    </a:p>
                  </a:txBody>
                  <a:tcPr/>
                </a:tc>
                <a:tc>
                  <a:txBody>
                    <a:bodyPr/>
                    <a:lstStyle/>
                    <a:p>
                      <a:pPr marL="342900" indent="-342900">
                        <a:buFont typeface="Arial" panose="020B0604020202020204" pitchFamily="34" charset="0"/>
                        <a:buChar char="•"/>
                      </a:pPr>
                      <a:r>
                        <a:rPr lang="en-US" sz="2200" dirty="0" smtClean="0"/>
                        <a:t>Better judgement about the outcomes from student, faculty and researchers</a:t>
                      </a:r>
                    </a:p>
                    <a:p>
                      <a:pPr marL="342900" indent="-342900">
                        <a:buFont typeface="Arial" panose="020B0604020202020204" pitchFamily="34" charset="0"/>
                        <a:buChar char="•"/>
                      </a:pPr>
                      <a:r>
                        <a:rPr lang="en-US" sz="2200" dirty="0" smtClean="0"/>
                        <a:t>Creates an eco-system that ensures that a healthy development of student, and faculty can be correlated</a:t>
                      </a:r>
                      <a:endParaRPr lang="en-IN" sz="2200" dirty="0"/>
                    </a:p>
                  </a:txBody>
                  <a:tcPr/>
                </a:tc>
                <a:extLst>
                  <a:ext uri="{0D108BD9-81ED-4DB2-BD59-A6C34878D82A}">
                    <a16:rowId xmlns="" xmlns:a16="http://schemas.microsoft.com/office/drawing/2014/main" val="1859456552"/>
                  </a:ext>
                </a:extLst>
              </a:tr>
            </a:tbl>
          </a:graphicData>
        </a:graphic>
      </p:graphicFrame>
      <p:sp>
        <p:nvSpPr>
          <p:cNvPr id="5" name="TextBox 4"/>
          <p:cNvSpPr txBox="1"/>
          <p:nvPr/>
        </p:nvSpPr>
        <p:spPr>
          <a:xfrm>
            <a:off x="720436" y="1006508"/>
            <a:ext cx="9688946" cy="584775"/>
          </a:xfrm>
          <a:prstGeom prst="rect">
            <a:avLst/>
          </a:prstGeom>
          <a:noFill/>
        </p:spPr>
        <p:txBody>
          <a:bodyPr wrap="square" rtlCol="0">
            <a:spAutoFit/>
          </a:bodyPr>
          <a:lstStyle/>
          <a:p>
            <a:r>
              <a:rPr lang="en-US" sz="3200" dirty="0" smtClean="0">
                <a:solidFill>
                  <a:srgbClr val="7030A0"/>
                </a:solidFill>
              </a:rPr>
              <a:t>Financial Resources and Management</a:t>
            </a:r>
            <a:endParaRPr lang="en-IN" sz="3200" dirty="0">
              <a:solidFill>
                <a:srgbClr val="7030A0"/>
              </a:solidFill>
            </a:endParaRPr>
          </a:p>
        </p:txBody>
      </p:sp>
    </p:spTree>
    <p:extLst>
      <p:ext uri="{BB962C8B-B14F-4D97-AF65-F5344CB8AC3E}">
        <p14:creationId xmlns:p14="http://schemas.microsoft.com/office/powerpoint/2010/main" val="57434642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764924" y="2134369"/>
            <a:ext cx="4662151" cy="1107996"/>
          </a:xfrm>
          <a:prstGeom prst="rect">
            <a:avLst/>
          </a:prstGeom>
          <a:noFill/>
        </p:spPr>
        <p:txBody>
          <a:bodyPr wrap="square" rtlCol="0">
            <a:spAutoFit/>
          </a:bodyPr>
          <a:lstStyle/>
          <a:p>
            <a:r>
              <a:rPr lang="en-US" sz="6600" b="1" dirty="0" smtClean="0">
                <a:solidFill>
                  <a:prstClr val="black"/>
                </a:solidFill>
                <a:latin typeface="Arial Narrow" panose="020B0606020202030204" pitchFamily="34" charset="0"/>
              </a:rPr>
              <a:t>THANK YOU</a:t>
            </a:r>
            <a:endParaRPr lang="en-US" sz="6600" b="1" dirty="0">
              <a:solidFill>
                <a:prstClr val="black"/>
              </a:solidFill>
              <a:latin typeface="Arial Narrow" panose="020B0606020202030204" pitchFamily="34" charset="0"/>
            </a:endParaRPr>
          </a:p>
        </p:txBody>
      </p:sp>
      <p:sp>
        <p:nvSpPr>
          <p:cNvPr id="6" name="Slide Number Placeholder 5"/>
          <p:cNvSpPr>
            <a:spLocks noGrp="1"/>
          </p:cNvSpPr>
          <p:nvPr>
            <p:ph type="sldNum" sz="quarter" idx="12"/>
          </p:nvPr>
        </p:nvSpPr>
        <p:spPr/>
        <p:txBody>
          <a:bodyPr/>
          <a:lstStyle/>
          <a:p>
            <a:fld id="{8FDE9BC7-128B-46DE-B1CE-258B7398FF0D}" type="slidenum">
              <a:rPr lang="en-US" smtClean="0">
                <a:solidFill>
                  <a:prstClr val="black">
                    <a:tint val="75000"/>
                  </a:prstClr>
                </a:solidFill>
              </a:rPr>
              <a:pPr/>
              <a:t>74</a:t>
            </a:fld>
            <a:endParaRPr lang="en-US">
              <a:solidFill>
                <a:prstClr val="black">
                  <a:tint val="75000"/>
                </a:prstClr>
              </a:solidFill>
            </a:endParaRPr>
          </a:p>
        </p:txBody>
      </p:sp>
    </p:spTree>
    <p:extLst>
      <p:ext uri="{BB962C8B-B14F-4D97-AF65-F5344CB8AC3E}">
        <p14:creationId xmlns:p14="http://schemas.microsoft.com/office/powerpoint/2010/main" val="29431792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7030A0"/>
                </a:solidFill>
              </a:rPr>
              <a:t>Criterion2 :</a:t>
            </a:r>
            <a:r>
              <a:rPr lang="en-US" sz="3200" b="1" dirty="0">
                <a:solidFill>
                  <a:srgbClr val="7030A0"/>
                </a:solidFill>
              </a:rPr>
              <a:t>Program Curriculum and Teaching–Learning Processes (100</a:t>
            </a:r>
            <a:r>
              <a:rPr lang="en-US" sz="3200" b="1" dirty="0" smtClean="0">
                <a:solidFill>
                  <a:srgbClr val="7030A0"/>
                </a:solidFill>
              </a:rPr>
              <a:t>): Teaching-Learning (70)</a:t>
            </a:r>
            <a:endParaRPr lang="en-IN" sz="3200" b="1" dirty="0">
              <a:solidFill>
                <a:srgbClr val="7030A0"/>
              </a:solidFill>
            </a:endParaRPr>
          </a:p>
        </p:txBody>
      </p:sp>
      <p:sp>
        <p:nvSpPr>
          <p:cNvPr id="3" name="Content Placeholder 2"/>
          <p:cNvSpPr>
            <a:spLocks noGrp="1"/>
          </p:cNvSpPr>
          <p:nvPr>
            <p:ph idx="1"/>
          </p:nvPr>
        </p:nvSpPr>
        <p:spPr>
          <a:xfrm>
            <a:off x="838200" y="1825624"/>
            <a:ext cx="10515600" cy="4833793"/>
          </a:xfrm>
        </p:spPr>
        <p:txBody>
          <a:bodyPr>
            <a:normAutofit/>
          </a:bodyPr>
          <a:lstStyle/>
          <a:p>
            <a:r>
              <a:rPr lang="en-US" dirty="0"/>
              <a:t>A. Adherence to Academic Calendar (2)</a:t>
            </a:r>
          </a:p>
          <a:p>
            <a:r>
              <a:rPr lang="en-IN" dirty="0"/>
              <a:t>B. </a:t>
            </a:r>
            <a:r>
              <a:rPr lang="en-IN" i="1" dirty="0">
                <a:solidFill>
                  <a:srgbClr val="FF0000"/>
                </a:solidFill>
              </a:rPr>
              <a:t>Pedagogical initiatives </a:t>
            </a:r>
            <a:r>
              <a:rPr lang="en-IN" dirty="0"/>
              <a:t>(2)</a:t>
            </a:r>
          </a:p>
          <a:p>
            <a:r>
              <a:rPr lang="en-US" dirty="0"/>
              <a:t>C. Methodologies to support </a:t>
            </a:r>
            <a:r>
              <a:rPr lang="en-US" dirty="0">
                <a:solidFill>
                  <a:srgbClr val="FF0000"/>
                </a:solidFill>
              </a:rPr>
              <a:t>weak students </a:t>
            </a:r>
            <a:r>
              <a:rPr lang="en-US" dirty="0"/>
              <a:t>and encourage </a:t>
            </a:r>
            <a:r>
              <a:rPr lang="en-US" dirty="0">
                <a:solidFill>
                  <a:srgbClr val="FF0000"/>
                </a:solidFill>
              </a:rPr>
              <a:t>bright students</a:t>
            </a:r>
            <a:r>
              <a:rPr lang="en-US" dirty="0"/>
              <a:t>(2)</a:t>
            </a:r>
          </a:p>
          <a:p>
            <a:r>
              <a:rPr lang="en-US" dirty="0"/>
              <a:t>D. Quality of classroom teaching (Observation in a Class) (2)</a:t>
            </a:r>
          </a:p>
          <a:p>
            <a:r>
              <a:rPr lang="en-US" dirty="0"/>
              <a:t>E. Conduct of experiments (Observation in Lab) (2)</a:t>
            </a:r>
          </a:p>
          <a:p>
            <a:r>
              <a:rPr lang="en-US" dirty="0"/>
              <a:t>F. Continuous Assessment in the laboratory (3)</a:t>
            </a:r>
          </a:p>
          <a:p>
            <a:r>
              <a:rPr lang="en-US" dirty="0"/>
              <a:t>G. Student feedback of teaching learning process and </a:t>
            </a:r>
            <a:r>
              <a:rPr lang="en-US" i="1" dirty="0">
                <a:solidFill>
                  <a:srgbClr val="FF0000"/>
                </a:solidFill>
              </a:rPr>
              <a:t>actions taken </a:t>
            </a:r>
            <a:r>
              <a:rPr lang="en-US" dirty="0"/>
              <a:t>(2)</a:t>
            </a:r>
            <a:endParaRPr lang="en-US" dirty="0" smtClean="0">
              <a:solidFill>
                <a:srgbClr val="FF0000"/>
              </a:solidFill>
            </a:endParaRPr>
          </a:p>
        </p:txBody>
      </p:sp>
    </p:spTree>
    <p:extLst>
      <p:ext uri="{BB962C8B-B14F-4D97-AF65-F5344CB8AC3E}">
        <p14:creationId xmlns:p14="http://schemas.microsoft.com/office/powerpoint/2010/main" val="18618831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7030A0"/>
                </a:solidFill>
              </a:rPr>
              <a:t>Criterion2 :</a:t>
            </a:r>
            <a:r>
              <a:rPr lang="en-US" sz="3200" b="1" dirty="0">
                <a:solidFill>
                  <a:srgbClr val="7030A0"/>
                </a:solidFill>
              </a:rPr>
              <a:t>Program Curriculum and Teaching–Learning Processes (100</a:t>
            </a:r>
            <a:r>
              <a:rPr lang="en-US" sz="3200" b="1" dirty="0" smtClean="0">
                <a:solidFill>
                  <a:srgbClr val="7030A0"/>
                </a:solidFill>
              </a:rPr>
              <a:t>): Teaching-Learning (70)</a:t>
            </a:r>
            <a:endParaRPr lang="en-IN" sz="3200" b="1" dirty="0">
              <a:solidFill>
                <a:srgbClr val="7030A0"/>
              </a:solidFill>
            </a:endParaRPr>
          </a:p>
        </p:txBody>
      </p:sp>
      <p:sp>
        <p:nvSpPr>
          <p:cNvPr id="3" name="Content Placeholder 2"/>
          <p:cNvSpPr>
            <a:spLocks noGrp="1"/>
          </p:cNvSpPr>
          <p:nvPr>
            <p:ph idx="1"/>
          </p:nvPr>
        </p:nvSpPr>
        <p:spPr>
          <a:xfrm>
            <a:off x="838200" y="1825624"/>
            <a:ext cx="10515600" cy="4833793"/>
          </a:xfrm>
        </p:spPr>
        <p:txBody>
          <a:bodyPr>
            <a:normAutofit/>
          </a:bodyPr>
          <a:lstStyle/>
          <a:p>
            <a:r>
              <a:rPr lang="en-US" dirty="0"/>
              <a:t>A. Identification of projects and allocation methodology to Faculty Members (2)</a:t>
            </a:r>
          </a:p>
          <a:p>
            <a:r>
              <a:rPr lang="en-US" dirty="0"/>
              <a:t>B. </a:t>
            </a:r>
            <a:r>
              <a:rPr lang="en-US" i="1" dirty="0">
                <a:solidFill>
                  <a:srgbClr val="FF0000"/>
                </a:solidFill>
              </a:rPr>
              <a:t>Types and relevance of the projects and their contribution towards attainment of POs </a:t>
            </a:r>
            <a:r>
              <a:rPr lang="en-US" i="1" dirty="0" smtClean="0">
                <a:solidFill>
                  <a:srgbClr val="FF0000"/>
                </a:solidFill>
              </a:rPr>
              <a:t>and </a:t>
            </a:r>
            <a:r>
              <a:rPr lang="en-IN" i="1" dirty="0" smtClean="0">
                <a:solidFill>
                  <a:srgbClr val="FF0000"/>
                </a:solidFill>
              </a:rPr>
              <a:t>PSOs </a:t>
            </a:r>
            <a:r>
              <a:rPr lang="en-IN" i="1" dirty="0">
                <a:solidFill>
                  <a:srgbClr val="FF0000"/>
                </a:solidFill>
              </a:rPr>
              <a:t>(2)</a:t>
            </a:r>
          </a:p>
          <a:p>
            <a:r>
              <a:rPr lang="en-US" dirty="0"/>
              <a:t>C. Project related to Industry (3)</a:t>
            </a:r>
          </a:p>
          <a:p>
            <a:r>
              <a:rPr lang="en-US" dirty="0"/>
              <a:t>D. Process for monitoring and evaluation (2)</a:t>
            </a:r>
          </a:p>
          <a:p>
            <a:r>
              <a:rPr lang="en-US" dirty="0"/>
              <a:t>E. </a:t>
            </a:r>
            <a:r>
              <a:rPr lang="en-US" i="1" dirty="0">
                <a:solidFill>
                  <a:srgbClr val="FF0000"/>
                </a:solidFill>
              </a:rPr>
              <a:t>Process to assess individual and team performance (3)</a:t>
            </a:r>
          </a:p>
          <a:p>
            <a:r>
              <a:rPr lang="en-US" dirty="0"/>
              <a:t>F. Quality of completed projects/working prototypes (5)</a:t>
            </a:r>
          </a:p>
          <a:p>
            <a:r>
              <a:rPr lang="en-US" dirty="0"/>
              <a:t>G. Evidences of papers published /Awards received by projects etc. (3</a:t>
            </a:r>
            <a:r>
              <a:rPr lang="en-US" dirty="0" smtClean="0"/>
              <a:t>)</a:t>
            </a:r>
            <a:endParaRPr lang="en-US" dirty="0"/>
          </a:p>
        </p:txBody>
      </p:sp>
    </p:spTree>
    <p:extLst>
      <p:ext uri="{BB962C8B-B14F-4D97-AF65-F5344CB8AC3E}">
        <p14:creationId xmlns:p14="http://schemas.microsoft.com/office/powerpoint/2010/main" val="28316543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853</TotalTime>
  <Words>5338</Words>
  <Application>Microsoft Office PowerPoint</Application>
  <PresentationFormat>Widescreen</PresentationFormat>
  <Paragraphs>689</Paragraphs>
  <Slides>74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74</vt:i4>
      </vt:variant>
    </vt:vector>
  </HeadingPairs>
  <TitlesOfParts>
    <vt:vector size="80" baseType="lpstr">
      <vt:lpstr>Arial</vt:lpstr>
      <vt:lpstr>Arial Black</vt:lpstr>
      <vt:lpstr>Arial Narrow</vt:lpstr>
      <vt:lpstr>Calibri</vt:lpstr>
      <vt:lpstr>Calibri Light</vt:lpstr>
      <vt:lpstr>Office Theme</vt:lpstr>
      <vt:lpstr>NBA Tips Session1 for VSSUT </vt:lpstr>
      <vt:lpstr>NBA Experts of Visiting Team</vt:lpstr>
      <vt:lpstr>Criterion 1: Vision, Mission and Program Educational Objectives (50)</vt:lpstr>
      <vt:lpstr>Criterion 1: Vision, Mission and Program Educational Objectives(50)</vt:lpstr>
      <vt:lpstr>Matrix: Mapping of PEOs with Missions</vt:lpstr>
      <vt:lpstr>Criterion2 :Program Curriculum and Teaching–Learning Processes (100): Curriculum:30</vt:lpstr>
      <vt:lpstr>Criterion2 :Program Curriculum and Teaching–Learning Processes (100)</vt:lpstr>
      <vt:lpstr>Criterion2 :Program Curriculum and Teaching–Learning Processes (100): Teaching-Learning (70)</vt:lpstr>
      <vt:lpstr>Criterion2 :Program Curriculum and Teaching–Learning Processes (100): Teaching-Learning (70)</vt:lpstr>
      <vt:lpstr>Criterion2 :Program Curriculum and Teaching–Learning Processes (100): Teaching-Learning (70)</vt:lpstr>
      <vt:lpstr>Criterion2 :Program Curriculum and Teaching–Learning Processes (100): Teaching-Learning (70)</vt:lpstr>
      <vt:lpstr>Taxonomy for  Cognitive (Intellectual) Domain,  Psychomotor (Skill and Coordination) Domain &amp;  Affective (Attitude) Domain </vt:lpstr>
      <vt:lpstr>Why Taxonomy in Teaching-Learning</vt:lpstr>
      <vt:lpstr>PowerPoint Presentation</vt:lpstr>
      <vt:lpstr>Bloom’s Taxonomy for Cognitive (Intellectual), Domain</vt:lpstr>
      <vt:lpstr>Task to be Performed at Each Level</vt:lpstr>
      <vt:lpstr>PowerPoint Presentation</vt:lpstr>
      <vt:lpstr>Knowledge/ Remembering</vt:lpstr>
      <vt:lpstr>Comprehension/ Understanding</vt:lpstr>
      <vt:lpstr>Application/ Applying</vt:lpstr>
      <vt:lpstr>Analysis/Analysing </vt:lpstr>
      <vt:lpstr>Synthesis/ Evaluating </vt:lpstr>
      <vt:lpstr>Evaluation/ Creating</vt:lpstr>
      <vt:lpstr>Bloom Verbs </vt:lpstr>
      <vt:lpstr>PowerPoint Presentation</vt:lpstr>
      <vt:lpstr>PowerPoint Presentation</vt:lpstr>
      <vt:lpstr>PowerPoint Presentation</vt:lpstr>
      <vt:lpstr>Psychomotor (Skill) Domain  Physical action- Hands and Mind 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SOLO Taxonomy</vt:lpstr>
      <vt:lpstr>PowerPoint Presentation</vt:lpstr>
      <vt:lpstr>PowerPoint Presentation</vt:lpstr>
      <vt:lpstr>PowerPoint Presentation</vt:lpstr>
      <vt:lpstr>M-Media, M-Method and S-Strategy: MMS </vt:lpstr>
      <vt:lpstr>3-33: Pervasive Learning: 2013</vt:lpstr>
      <vt:lpstr>Strengthening Assessment and Accreditation of Higher Education Institutions in India Abstract of Overarching Committee Report</vt:lpstr>
      <vt:lpstr>Transformative Reforms Overarching Committee Chairman: Dr.K.Radhakrishnan Chairman BOG, IIT Kanpur and Standing Committee of IIT Council </vt:lpstr>
      <vt:lpstr>Backdrop of the Recommendations</vt:lpstr>
      <vt:lpstr>Recommendations</vt:lpstr>
      <vt:lpstr>Recommendations</vt:lpstr>
      <vt:lpstr>Recommendations</vt:lpstr>
      <vt:lpstr>PowerPoint Presentation</vt:lpstr>
      <vt:lpstr>Recommendations</vt:lpstr>
      <vt:lpstr>Recommendations</vt:lpstr>
      <vt:lpstr>Recommendations</vt:lpstr>
      <vt:lpstr>Contd.</vt:lpstr>
      <vt:lpstr>Recommendations</vt:lpstr>
      <vt:lpstr>Contd.</vt:lpstr>
      <vt:lpstr>Recommendations</vt:lpstr>
      <vt:lpstr>Recommendations</vt:lpstr>
      <vt:lpstr>Framework for Addressing Parameters</vt:lpstr>
      <vt:lpstr>Framework for Addressing Parameters</vt:lpstr>
      <vt:lpstr>Framework for Addressing Parameters</vt:lpstr>
      <vt:lpstr>Framework for Addressing Parameters</vt:lpstr>
      <vt:lpstr>Framework for Addressing Parameters</vt:lpstr>
      <vt:lpstr>Framework for Addressing Parameters</vt:lpstr>
      <vt:lpstr>Framework for Addressing Parameters</vt:lpstr>
      <vt:lpstr>Framework for Addressing Parameters</vt:lpstr>
      <vt:lpstr>Framework for Addressing Parameters</vt:lpstr>
      <vt:lpstr>Framework for Addressing Parameters</vt:lpstr>
      <vt:lpstr>Framework for Addressing Parameters</vt:lpstr>
      <vt:lpstr>Framework for Addressing Parameters</vt:lpstr>
      <vt:lpstr>Framework for Addressing Parameters</vt:lpstr>
      <vt:lpstr>Framework for Addressing Parameters</vt:lpstr>
      <vt:lpstr>Framework for Addressing Parameters</vt:lpstr>
      <vt:lpstr>PowerPoint Presentation</vt:lpstr>
    </vt:vector>
  </TitlesOfParts>
  <Company>HP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media engg. Department</dc:creator>
  <cp:lastModifiedBy>Dr. S.S. Pattnaik</cp:lastModifiedBy>
  <cp:revision>156</cp:revision>
  <dcterms:created xsi:type="dcterms:W3CDTF">2024-05-16T12:52:32Z</dcterms:created>
  <dcterms:modified xsi:type="dcterms:W3CDTF">2024-07-10T01:18:36Z</dcterms:modified>
</cp:coreProperties>
</file>